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mf" ContentType="image/x-wmf"/>
  <Default Extension="gif" ContentType="image/gi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sldIdLst>
    <p:sldId id="257" r:id="rId4"/>
    <p:sldId id="289" r:id="rId5"/>
    <p:sldId id="290" r:id="rId6"/>
    <p:sldId id="728" r:id="rId7"/>
    <p:sldId id="731" r:id="rId8"/>
    <p:sldId id="732" r:id="rId9"/>
    <p:sldId id="729" r:id="rId10"/>
    <p:sldId id="730" r:id="rId11"/>
    <p:sldId id="291" r:id="rId12"/>
    <p:sldId id="293" r:id="rId13"/>
    <p:sldId id="260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3" r:id="rId22"/>
    <p:sldId id="680" r:id="rId23"/>
    <p:sldId id="302" r:id="rId24"/>
    <p:sldId id="677" r:id="rId25"/>
    <p:sldId id="672" r:id="rId26"/>
    <p:sldId id="670" r:id="rId27"/>
    <p:sldId id="674" r:id="rId28"/>
    <p:sldId id="675" r:id="rId29"/>
    <p:sldId id="309" r:id="rId30"/>
    <p:sldId id="308" r:id="rId31"/>
  </p:sldIdLst>
  <p:sldSz cx="12192000" cy="6858000"/>
  <p:notesSz cx="6858000" cy="9144000"/>
  <p:custDataLst>
    <p:tags r:id="rId35"/>
  </p:custDataLst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微软雅黑 Light" panose="020B0502040204020203" pitchFamily="34" charset="-122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微软雅黑 Light" panose="020B0502040204020203" pitchFamily="34" charset="-122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微软雅黑 Light" panose="020B0502040204020203" pitchFamily="34" charset="-122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微软雅黑 Light" panose="020B0502040204020203" pitchFamily="34" charset="-122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微软雅黑 Light" panose="020B0502040204020203" pitchFamily="34" charset="-122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微软雅黑 Light" panose="020B0502040204020203" pitchFamily="34" charset="-122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微软雅黑 Light" panose="020B0502040204020203" pitchFamily="34" charset="-122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微软雅黑 Light" panose="020B0502040204020203" pitchFamily="34" charset="-122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微软雅黑 Light" panose="020B0502040204020203" pitchFamily="34" charset="-122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00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5" Type="http://schemas.openxmlformats.org/officeDocument/2006/relationships/tags" Target="tags/tag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p>
            <a:pPr algn="r" eaLnBrk="1" hangingPunct="1">
              <a:buFont typeface="Arial" panose="020B0604020202020204" pitchFamily="34" charset="0"/>
              <a:buChar char="•"/>
            </a:pPr>
            <a:fld id="{9A0DB2DC-4C9A-4742-B13C-FB6460FD3503}" type="slidenum">
              <a:rPr lang="zh-CN" altLang="zh-CN" dirty="0">
                <a:ea typeface="微软雅黑 Light" panose="020B0502040204020203" pitchFamily="34" charset="-122"/>
              </a:rPr>
            </a:fld>
            <a:endParaRPr lang="zh-CN" altLang="zh-CN" dirty="0"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p>
            <a:pPr algn="r" eaLnBrk="1" hangingPunct="1">
              <a:buFont typeface="Arial" panose="020B0604020202020204" pitchFamily="34" charset="0"/>
              <a:buChar char="•"/>
            </a:pPr>
            <a:fld id="{9A0DB2DC-4C9A-4742-B13C-FB6460FD3503}" type="slidenum">
              <a:rPr lang="zh-CN" altLang="zh-CN" dirty="0">
                <a:ea typeface="微软雅黑 Light" panose="020B0502040204020203" pitchFamily="34" charset="-122"/>
              </a:rPr>
            </a:fld>
            <a:endParaRPr lang="zh-CN" altLang="zh-CN" dirty="0"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p>
            <a:pPr algn="r" eaLnBrk="1" hangingPunct="1">
              <a:buFont typeface="Arial" panose="020B0604020202020204" pitchFamily="34" charset="0"/>
              <a:buChar char="•"/>
            </a:pPr>
            <a:fld id="{9A0DB2DC-4C9A-4742-B13C-FB6460FD3503}" type="slidenum">
              <a:rPr lang="zh-CN" altLang="zh-CN" dirty="0">
                <a:ea typeface="微软雅黑 Light" panose="020B0502040204020203" pitchFamily="34" charset="-122"/>
              </a:rPr>
            </a:fld>
            <a:endParaRPr lang="zh-CN" altLang="zh-CN" dirty="0"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p>
            <a:pPr algn="r" eaLnBrk="1" hangingPunct="1">
              <a:buFont typeface="Arial" panose="020B0604020202020204" pitchFamily="34" charset="0"/>
              <a:buChar char="•"/>
            </a:pPr>
            <a:fld id="{9A0DB2DC-4C9A-4742-B13C-FB6460FD3503}" type="slidenum">
              <a:rPr lang="zh-CN" altLang="zh-CN" dirty="0">
                <a:latin typeface="Arial" panose="020B0604020202020204" pitchFamily="34" charset="0"/>
                <a:ea typeface="微软雅黑 Light" panose="020B0502040204020203" pitchFamily="34" charset="-122"/>
              </a:rPr>
            </a:fld>
            <a:endParaRPr lang="zh-CN" altLang="zh-CN" dirty="0">
              <a:latin typeface="Arial" panose="020B0604020202020204" pitchFamily="34" charset="0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p>
            <a:pPr algn="r" eaLnBrk="1" hangingPunct="1">
              <a:buFont typeface="Arial" panose="020B0604020202020204" pitchFamily="34" charset="0"/>
              <a:buChar char="•"/>
            </a:pPr>
            <a:fld id="{9A0DB2DC-4C9A-4742-B13C-FB6460FD3503}" type="slidenum">
              <a:rPr lang="zh-CN" altLang="zh-CN" dirty="0">
                <a:ea typeface="微软雅黑 Light" panose="020B0502040204020203" pitchFamily="34" charset="-122"/>
              </a:rPr>
            </a:fld>
            <a:endParaRPr lang="zh-CN" altLang="zh-CN" dirty="0"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p>
            <a:pPr algn="r" eaLnBrk="1" hangingPunct="1">
              <a:buFont typeface="Arial" panose="020B0604020202020204" pitchFamily="34" charset="0"/>
              <a:buChar char="•"/>
            </a:pPr>
            <a:fld id="{9A0DB2DC-4C9A-4742-B13C-FB6460FD3503}" type="slidenum">
              <a:rPr lang="zh-CN" altLang="zh-CN" dirty="0">
                <a:ea typeface="微软雅黑 Light" panose="020B0502040204020203" pitchFamily="34" charset="-122"/>
              </a:rPr>
            </a:fld>
            <a:endParaRPr lang="zh-CN" altLang="zh-CN" dirty="0"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p>
            <a:pPr algn="r" eaLnBrk="1" hangingPunct="1">
              <a:buFont typeface="Arial" panose="020B0604020202020204" pitchFamily="34" charset="0"/>
              <a:buChar char="•"/>
            </a:pPr>
            <a:fld id="{9A0DB2DC-4C9A-4742-B13C-FB6460FD3503}" type="slidenum">
              <a:rPr lang="zh-CN" altLang="zh-CN" dirty="0">
                <a:ea typeface="微软雅黑 Light" panose="020B0502040204020203" pitchFamily="34" charset="-122"/>
              </a:rPr>
            </a:fld>
            <a:endParaRPr lang="zh-CN" altLang="zh-CN" dirty="0"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p>
            <a:pPr algn="r" eaLnBrk="1" hangingPunct="1">
              <a:buFont typeface="Arial" panose="020B0604020202020204" pitchFamily="34" charset="0"/>
              <a:buChar char="•"/>
            </a:pPr>
            <a:fld id="{9A0DB2DC-4C9A-4742-B13C-FB6460FD3503}" type="slidenum">
              <a:rPr lang="zh-CN" altLang="zh-CN" dirty="0">
                <a:ea typeface="微软雅黑 Light" panose="020B0502040204020203" pitchFamily="34" charset="-122"/>
              </a:rPr>
            </a:fld>
            <a:endParaRPr lang="zh-CN" altLang="zh-CN" dirty="0"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p>
            <a:pPr algn="r" eaLnBrk="1" hangingPunct="1">
              <a:buFont typeface="Arial" panose="020B0604020202020204" pitchFamily="34" charset="0"/>
              <a:buChar char="•"/>
            </a:pPr>
            <a:fld id="{9A0DB2DC-4C9A-4742-B13C-FB6460FD3503}" type="slidenum">
              <a:rPr lang="zh-CN" altLang="zh-CN" dirty="0">
                <a:ea typeface="微软雅黑 Light" panose="020B0502040204020203" pitchFamily="34" charset="-122"/>
              </a:rPr>
            </a:fld>
            <a:endParaRPr lang="zh-CN" altLang="zh-CN" dirty="0"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p>
            <a:pPr algn="r" eaLnBrk="1" hangingPunct="1">
              <a:buFont typeface="Arial" panose="020B0604020202020204" pitchFamily="34" charset="0"/>
              <a:buChar char="•"/>
            </a:pPr>
            <a:fld id="{9A0DB2DC-4C9A-4742-B13C-FB6460FD3503}" type="slidenum">
              <a:rPr lang="zh-CN" altLang="zh-CN" dirty="0">
                <a:ea typeface="微软雅黑 Light" panose="020B0502040204020203" pitchFamily="34" charset="-122"/>
              </a:rPr>
            </a:fld>
            <a:endParaRPr lang="zh-CN" altLang="zh-CN" dirty="0"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p>
            <a:pPr algn="r" eaLnBrk="1" hangingPunct="1">
              <a:buFont typeface="Arial" panose="020B0604020202020204" pitchFamily="34" charset="0"/>
              <a:buChar char="•"/>
            </a:pPr>
            <a:fld id="{9A0DB2DC-4C9A-4742-B13C-FB6460FD3503}" type="slidenum">
              <a:rPr lang="zh-CN" altLang="zh-CN" dirty="0">
                <a:ea typeface="微软雅黑 Light" panose="020B0502040204020203" pitchFamily="34" charset="-122"/>
              </a:rPr>
            </a:fld>
            <a:endParaRPr lang="zh-CN" altLang="zh-CN" dirty="0"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p>
            <a:pPr algn="r" eaLnBrk="1" hangingPunct="1">
              <a:buFont typeface="Arial" panose="020B0604020202020204" pitchFamily="34" charset="0"/>
              <a:buChar char="•"/>
            </a:pPr>
            <a:fld id="{9A0DB2DC-4C9A-4742-B13C-FB6460FD3503}" type="slidenum">
              <a:rPr lang="zh-CN" altLang="zh-CN" dirty="0">
                <a:ea typeface="微软雅黑 Light" panose="020B0502040204020203" pitchFamily="34" charset="-122"/>
              </a:rPr>
            </a:fld>
            <a:endParaRPr lang="zh-CN" altLang="zh-CN" dirty="0"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p>
            <a:pPr algn="r" eaLnBrk="1" hangingPunct="1">
              <a:buFont typeface="Arial" panose="020B0604020202020204" pitchFamily="34" charset="0"/>
              <a:buChar char="•"/>
            </a:pPr>
            <a:fld id="{9A0DB2DC-4C9A-4742-B13C-FB6460FD3503}" type="slidenum">
              <a:rPr lang="zh-CN" altLang="zh-CN" dirty="0">
                <a:ea typeface="微软雅黑 Light" panose="020B0502040204020203" pitchFamily="34" charset="-122"/>
              </a:rPr>
            </a:fld>
            <a:endParaRPr lang="zh-CN" altLang="zh-CN" dirty="0"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p>
            <a:pPr algn="r" eaLnBrk="1" hangingPunct="1">
              <a:buFont typeface="Arial" panose="020B0604020202020204" pitchFamily="34" charset="0"/>
              <a:buChar char="•"/>
            </a:pPr>
            <a:fld id="{9A0DB2DC-4C9A-4742-B13C-FB6460FD3503}" type="slidenum">
              <a:rPr lang="zh-CN" altLang="zh-CN" dirty="0">
                <a:ea typeface="微软雅黑 Light" panose="020B0502040204020203" pitchFamily="34" charset="-122"/>
              </a:rPr>
            </a:fld>
            <a:endParaRPr lang="zh-CN" altLang="zh-CN" dirty="0"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p>
            <a:pPr algn="r" eaLnBrk="1" hangingPunct="1">
              <a:buFont typeface="Arial" panose="020B0604020202020204" pitchFamily="34" charset="0"/>
              <a:buChar char="•"/>
            </a:pPr>
            <a:fld id="{9A0DB2DC-4C9A-4742-B13C-FB6460FD3503}" type="slidenum">
              <a:rPr lang="zh-CN" altLang="zh-CN" dirty="0">
                <a:ea typeface="微软雅黑 Light" panose="020B0502040204020203" pitchFamily="34" charset="-122"/>
              </a:rPr>
            </a:fld>
            <a:endParaRPr lang="zh-CN" altLang="zh-CN" dirty="0"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p>
            <a:pPr algn="r" eaLnBrk="1" hangingPunct="1">
              <a:buFont typeface="Arial" panose="020B0604020202020204" pitchFamily="34" charset="0"/>
              <a:buChar char="•"/>
            </a:pPr>
            <a:fld id="{9A0DB2DC-4C9A-4742-B13C-FB6460FD3503}" type="slidenum">
              <a:rPr lang="zh-CN" altLang="zh-CN" dirty="0">
                <a:ea typeface="微软雅黑 Light" panose="020B0502040204020203" pitchFamily="34" charset="-122"/>
              </a:rPr>
            </a:fld>
            <a:endParaRPr lang="zh-CN" altLang="zh-CN" dirty="0"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p>
            <a:pPr algn="r" eaLnBrk="1" hangingPunct="1">
              <a:buFont typeface="Arial" panose="020B0604020202020204" pitchFamily="34" charset="0"/>
              <a:buChar char="•"/>
            </a:pPr>
            <a:fld id="{9A0DB2DC-4C9A-4742-B13C-FB6460FD3503}" type="slidenum">
              <a:rPr lang="zh-CN" altLang="zh-CN" dirty="0">
                <a:ea typeface="微软雅黑 Light" panose="020B0502040204020203" pitchFamily="34" charset="-122"/>
              </a:rPr>
            </a:fld>
            <a:endParaRPr lang="zh-CN" altLang="zh-CN" dirty="0"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p>
            <a:pPr algn="r" eaLnBrk="1" hangingPunct="1">
              <a:buFont typeface="Arial" panose="020B0604020202020204" pitchFamily="34" charset="0"/>
              <a:buChar char="•"/>
            </a:pPr>
            <a:fld id="{9A0DB2DC-4C9A-4742-B13C-FB6460FD3503}" type="slidenum">
              <a:rPr lang="zh-CN" altLang="zh-CN" dirty="0">
                <a:ea typeface="微软雅黑 Light" panose="020B0502040204020203" pitchFamily="34" charset="-122"/>
              </a:rPr>
            </a:fld>
            <a:endParaRPr lang="zh-CN" altLang="zh-CN" dirty="0"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p>
            <a:pPr algn="r" eaLnBrk="1" hangingPunct="1">
              <a:buFont typeface="Arial" panose="020B0604020202020204" pitchFamily="34" charset="0"/>
              <a:buChar char="•"/>
            </a:pPr>
            <a:fld id="{9A0DB2DC-4C9A-4742-B13C-FB6460FD3503}" type="slidenum">
              <a:rPr lang="zh-CN" altLang="zh-CN" dirty="0">
                <a:ea typeface="微软雅黑 Light" panose="020B0502040204020203" pitchFamily="34" charset="-122"/>
              </a:rPr>
            </a:fld>
            <a:endParaRPr lang="zh-CN" altLang="zh-CN" dirty="0"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p>
            <a:pPr algn="r" eaLnBrk="1" hangingPunct="1">
              <a:buFont typeface="Arial" panose="020B0604020202020204" pitchFamily="34" charset="0"/>
              <a:buChar char="•"/>
            </a:pPr>
            <a:fld id="{9A0DB2DC-4C9A-4742-B13C-FB6460FD3503}" type="slidenum">
              <a:rPr lang="zh-CN" altLang="zh-CN" dirty="0">
                <a:ea typeface="微软雅黑 Light" panose="020B0502040204020203" pitchFamily="34" charset="-122"/>
              </a:rPr>
            </a:fld>
            <a:endParaRPr lang="zh-CN" altLang="zh-CN" dirty="0"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p>
            <a:pPr algn="r" eaLnBrk="1" hangingPunct="1">
              <a:buFont typeface="Arial" panose="020B0604020202020204" pitchFamily="34" charset="0"/>
              <a:buChar char="•"/>
            </a:pPr>
            <a:fld id="{9A0DB2DC-4C9A-4742-B13C-FB6460FD3503}" type="slidenum">
              <a:rPr lang="zh-CN" altLang="zh-CN" dirty="0">
                <a:ea typeface="微软雅黑 Light" panose="020B0502040204020203" pitchFamily="34" charset="-122"/>
              </a:rPr>
            </a:fld>
            <a:endParaRPr lang="zh-CN" altLang="zh-CN" dirty="0"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p>
            <a:pPr algn="r" eaLnBrk="1" hangingPunct="1">
              <a:buFont typeface="Arial" panose="020B0604020202020204" pitchFamily="34" charset="0"/>
              <a:buChar char="•"/>
            </a:pPr>
            <a:fld id="{9A0DB2DC-4C9A-4742-B13C-FB6460FD3503}" type="slidenum">
              <a:rPr lang="zh-CN" altLang="zh-CN" dirty="0">
                <a:ea typeface="微软雅黑 Light" panose="020B0502040204020203" pitchFamily="34" charset="-122"/>
              </a:rPr>
            </a:fld>
            <a:endParaRPr lang="zh-CN" altLang="zh-CN" dirty="0"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p>
            <a:pPr algn="r" eaLnBrk="1" hangingPunct="1">
              <a:buFont typeface="Arial" panose="020B0604020202020204" pitchFamily="34" charset="0"/>
              <a:buChar char="•"/>
            </a:pPr>
            <a:fld id="{9A0DB2DC-4C9A-4742-B13C-FB6460FD3503}" type="slidenum">
              <a:rPr lang="zh-CN" altLang="zh-CN" dirty="0">
                <a:ea typeface="微软雅黑 Light" panose="020B0502040204020203" pitchFamily="34" charset="-122"/>
              </a:rPr>
            </a:fld>
            <a:endParaRPr lang="zh-CN" altLang="zh-CN" dirty="0"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1200" noProof="1" dirty="0">
                <a:solidFill>
                  <a:srgbClr val="898989"/>
                </a:solidFill>
                <a:ea typeface="微软雅黑 Light" panose="020B0502040204020203" pitchFamily="34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noProof="1" dirty="0">
                <a:solidFill>
                  <a:srgbClr val="898989"/>
                </a:solidFill>
                <a:ea typeface="微软雅黑 Light" panose="020B0502040204020203" pitchFamily="34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buFont typeface="Arial" panose="020B0604020202020204" pitchFamily="34" charset="0"/>
              <a:defRPr sz="1200">
                <a:solidFill>
                  <a:srgbClr val="898989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</a:lstStyle>
          <a:p>
            <a:pPr lvl="0" eaLnBrk="1" hangingPunct="1">
              <a:buChar char="•"/>
            </a:pPr>
            <a:fld id="{9A0DB2DC-4C9A-4742-B13C-FB6460FD3503}" type="slidenum">
              <a:rPr lang="zh-CN" altLang="zh-CN" dirty="0"/>
            </a:fld>
            <a:endParaRPr lang="zh-CN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1200" noProof="1" dirty="0">
                <a:solidFill>
                  <a:srgbClr val="898989"/>
                </a:solidFill>
                <a:ea typeface="微软雅黑 Light" panose="020B0502040204020203" pitchFamily="34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noProof="1" dirty="0">
                <a:solidFill>
                  <a:srgbClr val="898989"/>
                </a:solidFill>
                <a:ea typeface="微软雅黑 Light" panose="020B0502040204020203" pitchFamily="34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buFont typeface="Arial" panose="020B0604020202020204" pitchFamily="34" charset="0"/>
              <a:defRPr sz="1200">
                <a:solidFill>
                  <a:srgbClr val="898989"/>
                </a:solidFill>
                <a:ea typeface="微软雅黑 Light" panose="020B0502040204020203" pitchFamily="34" charset="-122"/>
              </a:defRPr>
            </a:lvl1pPr>
          </a:lstStyle>
          <a:p>
            <a:pPr lvl="0" eaLnBrk="1" hangingPunct="1">
              <a:buChar char="•"/>
            </a:pPr>
            <a:fld id="{9A0DB2DC-4C9A-4742-B13C-FB6460FD3503}" type="slidenum">
              <a:rPr lang="zh-CN" altLang="zh-CN" dirty="0">
                <a:latin typeface="微软雅黑 Light" panose="020B0502040204020203" pitchFamily="34" charset="-122"/>
              </a:rPr>
            </a:fld>
            <a:endParaRPr lang="zh-CN" altLang="zh-CN" dirty="0">
              <a:latin typeface="微软雅黑 Light" panose="020B0502040204020203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2.png"/><Relationship Id="rId7" Type="http://schemas.openxmlformats.org/officeDocument/2006/relationships/image" Target="../media/image21.wmf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39.png"/><Relationship Id="rId15" Type="http://schemas.openxmlformats.org/officeDocument/2006/relationships/image" Target="../media/image38.jpeg"/><Relationship Id="rId14" Type="http://schemas.openxmlformats.org/officeDocument/2006/relationships/image" Target="../media/image37.png"/><Relationship Id="rId13" Type="http://schemas.openxmlformats.org/officeDocument/2006/relationships/image" Target="../media/image36.png"/><Relationship Id="rId12" Type="http://schemas.openxmlformats.org/officeDocument/2006/relationships/image" Target="../media/image35.png"/><Relationship Id="rId11" Type="http://schemas.openxmlformats.org/officeDocument/2006/relationships/image" Target="../media/image34.GIF"/><Relationship Id="rId10" Type="http://schemas.openxmlformats.org/officeDocument/2006/relationships/image" Target="../media/image33.GIF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image" Target="../media/image40.emf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image" Target="../media/image45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.png"/><Relationship Id="rId8" Type="http://schemas.openxmlformats.org/officeDocument/2006/relationships/image" Target="../media/image64.png"/><Relationship Id="rId7" Type="http://schemas.openxmlformats.org/officeDocument/2006/relationships/image" Target="../media/image63.png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57.jpe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5.jpeg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6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jpeg"/><Relationship Id="rId4" Type="http://schemas.openxmlformats.org/officeDocument/2006/relationships/image" Target="../media/image81.jpeg"/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3" Type="http://schemas.openxmlformats.org/officeDocument/2006/relationships/image" Target="../media/image99.png"/><Relationship Id="rId2" Type="http://schemas.openxmlformats.org/officeDocument/2006/relationships/image" Target="../media/image98.jpeg"/><Relationship Id="rId1" Type="http://schemas.openxmlformats.org/officeDocument/2006/relationships/image" Target="../media/image97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0.png"/><Relationship Id="rId8" Type="http://schemas.openxmlformats.org/officeDocument/2006/relationships/image" Target="../media/image109.png"/><Relationship Id="rId7" Type="http://schemas.openxmlformats.org/officeDocument/2006/relationships/image" Target="../media/image108.png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11.png"/><Relationship Id="rId1" Type="http://schemas.openxmlformats.org/officeDocument/2006/relationships/image" Target="../media/image10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1.jpe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2.jpe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3.jpe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4.jpe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6626" name="组合 24"/>
          <p:cNvGrpSpPr/>
          <p:nvPr/>
        </p:nvGrpSpPr>
        <p:grpSpPr>
          <a:xfrm>
            <a:off x="3971925" y="831850"/>
            <a:ext cx="4298950" cy="3430588"/>
            <a:chOff x="4380600" y="1713600"/>
            <a:chExt cx="3430800" cy="3430800"/>
          </a:xfrm>
        </p:grpSpPr>
        <p:sp>
          <p:nvSpPr>
            <p:cNvPr id="21" name="任意多边形 20"/>
            <p:cNvSpPr>
              <a:spLocks noChangeAspect="1"/>
            </p:cNvSpPr>
            <p:nvPr/>
          </p:nvSpPr>
          <p:spPr>
            <a:xfrm>
              <a:off x="4380600" y="1713600"/>
              <a:ext cx="3430800" cy="3430800"/>
            </a:xfrm>
            <a:custGeom>
              <a:avLst/>
              <a:gdLst>
                <a:gd name="connsiteX0" fmla="*/ 100041 w 3430800"/>
                <a:gd name="connsiteY0" fmla="*/ 0 h 3430800"/>
                <a:gd name="connsiteX1" fmla="*/ 3330760 w 3430800"/>
                <a:gd name="connsiteY1" fmla="*/ 0 h 3430800"/>
                <a:gd name="connsiteX2" fmla="*/ 3333556 w 3430800"/>
                <a:gd name="connsiteY2" fmla="*/ 13848 h 3430800"/>
                <a:gd name="connsiteX3" fmla="*/ 3424796 w 3430800"/>
                <a:gd name="connsiteY3" fmla="*/ 105089 h 3430800"/>
                <a:gd name="connsiteX4" fmla="*/ 3430800 w 3430800"/>
                <a:gd name="connsiteY4" fmla="*/ 106301 h 3430800"/>
                <a:gd name="connsiteX5" fmla="*/ 3430800 w 3430800"/>
                <a:gd name="connsiteY5" fmla="*/ 3324500 h 3430800"/>
                <a:gd name="connsiteX6" fmla="*/ 3424796 w 3430800"/>
                <a:gd name="connsiteY6" fmla="*/ 3325712 h 3430800"/>
                <a:gd name="connsiteX7" fmla="*/ 3333556 w 3430800"/>
                <a:gd name="connsiteY7" fmla="*/ 3416952 h 3430800"/>
                <a:gd name="connsiteX8" fmla="*/ 3330760 w 3430800"/>
                <a:gd name="connsiteY8" fmla="*/ 3430800 h 3430800"/>
                <a:gd name="connsiteX9" fmla="*/ 100041 w 3430800"/>
                <a:gd name="connsiteY9" fmla="*/ 3430800 h 3430800"/>
                <a:gd name="connsiteX10" fmla="*/ 97245 w 3430800"/>
                <a:gd name="connsiteY10" fmla="*/ 3416952 h 3430800"/>
                <a:gd name="connsiteX11" fmla="*/ 6004 w 3430800"/>
                <a:gd name="connsiteY11" fmla="*/ 3325712 h 3430800"/>
                <a:gd name="connsiteX12" fmla="*/ 0 w 3430800"/>
                <a:gd name="connsiteY12" fmla="*/ 3324500 h 3430800"/>
                <a:gd name="connsiteX13" fmla="*/ 0 w 3430800"/>
                <a:gd name="connsiteY13" fmla="*/ 106301 h 3430800"/>
                <a:gd name="connsiteX14" fmla="*/ 6004 w 3430800"/>
                <a:gd name="connsiteY14" fmla="*/ 105089 h 3430800"/>
                <a:gd name="connsiteX15" fmla="*/ 97245 w 3430800"/>
                <a:gd name="connsiteY15" fmla="*/ 13848 h 343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0800" h="3430800">
                  <a:moveTo>
                    <a:pt x="100041" y="0"/>
                  </a:moveTo>
                  <a:lnTo>
                    <a:pt x="3330760" y="0"/>
                  </a:lnTo>
                  <a:lnTo>
                    <a:pt x="3333556" y="13848"/>
                  </a:lnTo>
                  <a:cubicBezTo>
                    <a:pt x="3350907" y="54872"/>
                    <a:pt x="3383772" y="87737"/>
                    <a:pt x="3424796" y="105089"/>
                  </a:cubicBezTo>
                  <a:lnTo>
                    <a:pt x="3430800" y="106301"/>
                  </a:lnTo>
                  <a:lnTo>
                    <a:pt x="3430800" y="3324500"/>
                  </a:lnTo>
                  <a:lnTo>
                    <a:pt x="3424796" y="3325712"/>
                  </a:lnTo>
                  <a:cubicBezTo>
                    <a:pt x="3383772" y="3343063"/>
                    <a:pt x="3350907" y="3375928"/>
                    <a:pt x="3333556" y="3416952"/>
                  </a:cubicBezTo>
                  <a:lnTo>
                    <a:pt x="3330760" y="3430800"/>
                  </a:lnTo>
                  <a:lnTo>
                    <a:pt x="100041" y="3430800"/>
                  </a:lnTo>
                  <a:lnTo>
                    <a:pt x="97245" y="3416952"/>
                  </a:lnTo>
                  <a:cubicBezTo>
                    <a:pt x="79893" y="3375928"/>
                    <a:pt x="47028" y="3343063"/>
                    <a:pt x="6004" y="3325712"/>
                  </a:cubicBezTo>
                  <a:lnTo>
                    <a:pt x="0" y="3324500"/>
                  </a:lnTo>
                  <a:lnTo>
                    <a:pt x="0" y="106301"/>
                  </a:lnTo>
                  <a:lnTo>
                    <a:pt x="6004" y="105089"/>
                  </a:lnTo>
                  <a:cubicBezTo>
                    <a:pt x="47028" y="87737"/>
                    <a:pt x="79893" y="54872"/>
                    <a:pt x="97245" y="13848"/>
                  </a:cubicBezTo>
                  <a:close/>
                </a:path>
              </a:pathLst>
            </a:custGeom>
            <a:noFill/>
            <a:ln w="6350">
              <a:solidFill>
                <a:srgbClr val="301C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01C58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任意多边形 21"/>
            <p:cNvSpPr>
              <a:spLocks noChangeAspect="1"/>
            </p:cNvSpPr>
            <p:nvPr/>
          </p:nvSpPr>
          <p:spPr>
            <a:xfrm>
              <a:off x="4422409" y="1754878"/>
              <a:ext cx="3347184" cy="3348245"/>
            </a:xfrm>
            <a:custGeom>
              <a:avLst/>
              <a:gdLst>
                <a:gd name="connsiteX0" fmla="*/ 100041 w 3430800"/>
                <a:gd name="connsiteY0" fmla="*/ 0 h 3430800"/>
                <a:gd name="connsiteX1" fmla="*/ 3330760 w 3430800"/>
                <a:gd name="connsiteY1" fmla="*/ 0 h 3430800"/>
                <a:gd name="connsiteX2" fmla="*/ 3333556 w 3430800"/>
                <a:gd name="connsiteY2" fmla="*/ 13848 h 3430800"/>
                <a:gd name="connsiteX3" fmla="*/ 3424796 w 3430800"/>
                <a:gd name="connsiteY3" fmla="*/ 105089 h 3430800"/>
                <a:gd name="connsiteX4" fmla="*/ 3430800 w 3430800"/>
                <a:gd name="connsiteY4" fmla="*/ 106301 h 3430800"/>
                <a:gd name="connsiteX5" fmla="*/ 3430800 w 3430800"/>
                <a:gd name="connsiteY5" fmla="*/ 3324500 h 3430800"/>
                <a:gd name="connsiteX6" fmla="*/ 3424796 w 3430800"/>
                <a:gd name="connsiteY6" fmla="*/ 3325712 h 3430800"/>
                <a:gd name="connsiteX7" fmla="*/ 3333556 w 3430800"/>
                <a:gd name="connsiteY7" fmla="*/ 3416952 h 3430800"/>
                <a:gd name="connsiteX8" fmla="*/ 3330760 w 3430800"/>
                <a:gd name="connsiteY8" fmla="*/ 3430800 h 3430800"/>
                <a:gd name="connsiteX9" fmla="*/ 100041 w 3430800"/>
                <a:gd name="connsiteY9" fmla="*/ 3430800 h 3430800"/>
                <a:gd name="connsiteX10" fmla="*/ 97245 w 3430800"/>
                <a:gd name="connsiteY10" fmla="*/ 3416952 h 3430800"/>
                <a:gd name="connsiteX11" fmla="*/ 6004 w 3430800"/>
                <a:gd name="connsiteY11" fmla="*/ 3325712 h 3430800"/>
                <a:gd name="connsiteX12" fmla="*/ 0 w 3430800"/>
                <a:gd name="connsiteY12" fmla="*/ 3324500 h 3430800"/>
                <a:gd name="connsiteX13" fmla="*/ 0 w 3430800"/>
                <a:gd name="connsiteY13" fmla="*/ 106301 h 3430800"/>
                <a:gd name="connsiteX14" fmla="*/ 6004 w 3430800"/>
                <a:gd name="connsiteY14" fmla="*/ 105089 h 3430800"/>
                <a:gd name="connsiteX15" fmla="*/ 97245 w 3430800"/>
                <a:gd name="connsiteY15" fmla="*/ 13848 h 343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0800" h="3430800">
                  <a:moveTo>
                    <a:pt x="100041" y="0"/>
                  </a:moveTo>
                  <a:lnTo>
                    <a:pt x="3330760" y="0"/>
                  </a:lnTo>
                  <a:lnTo>
                    <a:pt x="3333556" y="13848"/>
                  </a:lnTo>
                  <a:cubicBezTo>
                    <a:pt x="3350907" y="54872"/>
                    <a:pt x="3383772" y="87737"/>
                    <a:pt x="3424796" y="105089"/>
                  </a:cubicBezTo>
                  <a:lnTo>
                    <a:pt x="3430800" y="106301"/>
                  </a:lnTo>
                  <a:lnTo>
                    <a:pt x="3430800" y="3324500"/>
                  </a:lnTo>
                  <a:lnTo>
                    <a:pt x="3424796" y="3325712"/>
                  </a:lnTo>
                  <a:cubicBezTo>
                    <a:pt x="3383772" y="3343063"/>
                    <a:pt x="3350907" y="3375928"/>
                    <a:pt x="3333556" y="3416952"/>
                  </a:cubicBezTo>
                  <a:lnTo>
                    <a:pt x="3330760" y="3430800"/>
                  </a:lnTo>
                  <a:lnTo>
                    <a:pt x="100041" y="3430800"/>
                  </a:lnTo>
                  <a:lnTo>
                    <a:pt x="97245" y="3416952"/>
                  </a:lnTo>
                  <a:cubicBezTo>
                    <a:pt x="79893" y="3375928"/>
                    <a:pt x="47028" y="3343063"/>
                    <a:pt x="6004" y="3325712"/>
                  </a:cubicBezTo>
                  <a:lnTo>
                    <a:pt x="0" y="3324500"/>
                  </a:lnTo>
                  <a:lnTo>
                    <a:pt x="0" y="106301"/>
                  </a:lnTo>
                  <a:lnTo>
                    <a:pt x="6004" y="105089"/>
                  </a:lnTo>
                  <a:cubicBezTo>
                    <a:pt x="47028" y="87737"/>
                    <a:pt x="79893" y="54872"/>
                    <a:pt x="97245" y="13848"/>
                  </a:cubicBezTo>
                  <a:close/>
                </a:path>
              </a:pathLst>
            </a:custGeom>
            <a:solidFill>
              <a:srgbClr val="301C58">
                <a:alpha val="14118"/>
              </a:srgbClr>
            </a:solidFill>
            <a:ln w="6350">
              <a:solidFill>
                <a:srgbClr val="301C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01C58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6627" name="文本框 23"/>
          <p:cNvSpPr txBox="1"/>
          <p:nvPr/>
        </p:nvSpPr>
        <p:spPr>
          <a:xfrm>
            <a:off x="4470400" y="1887538"/>
            <a:ext cx="3303588" cy="13208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/>
            <a:r>
              <a:rPr lang="zh-CN" altLang="en-US" sz="4000" b="1" dirty="0">
                <a:solidFill>
                  <a:srgbClr val="301C5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感知计算 </a:t>
            </a:r>
            <a:endParaRPr lang="en-US" altLang="zh-CN" sz="4000" b="1" dirty="0">
              <a:solidFill>
                <a:srgbClr val="301C58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 eaLnBrk="1" hangingPunct="1"/>
            <a:r>
              <a:rPr lang="zh-CN" altLang="zh-CN" sz="4000" b="1" dirty="0">
                <a:solidFill>
                  <a:srgbClr val="301C5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实验室</a:t>
            </a:r>
            <a:endParaRPr lang="zh-CN" altLang="zh-CN" sz="4000" b="1" dirty="0">
              <a:solidFill>
                <a:srgbClr val="301C58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6628" name="矩形 6"/>
          <p:cNvSpPr/>
          <p:nvPr/>
        </p:nvSpPr>
        <p:spPr>
          <a:xfrm>
            <a:off x="3003550" y="4510088"/>
            <a:ext cx="6388100" cy="16144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>
              <a:lnSpc>
                <a:spcPct val="150000"/>
              </a:lnSpc>
            </a:pPr>
            <a:r>
              <a:rPr lang="zh-CN" altLang="en-US" sz="2200" b="1" dirty="0">
                <a:solidFill>
                  <a:srgbClr val="59595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“</a:t>
            </a:r>
            <a:r>
              <a:rPr lang="en-US" altLang="zh-CN" sz="2200" b="1" dirty="0">
                <a:solidFill>
                  <a:srgbClr val="59595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3D</a:t>
            </a:r>
            <a:r>
              <a:rPr lang="zh-CN" altLang="en-US" sz="2200" b="1" dirty="0">
                <a:solidFill>
                  <a:srgbClr val="59595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产业关键技术” 省重点科技创新团队</a:t>
            </a:r>
            <a:endParaRPr lang="zh-CN" altLang="en-US" sz="2200" b="1" dirty="0">
              <a:solidFill>
                <a:srgbClr val="595959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2200" b="1" dirty="0">
                <a:solidFill>
                  <a:srgbClr val="59595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脑机协同智能技术国际联合研究中心</a:t>
            </a:r>
            <a:br>
              <a:rPr lang="en-US" altLang="zh-CN" sz="2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r>
              <a:rPr lang="en-US" altLang="zh-CN" sz="2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浙</a:t>
            </a:r>
            <a:r>
              <a:rPr lang="zh-CN" altLang="en-US" sz="2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江省</a:t>
            </a:r>
            <a:r>
              <a:rPr lang="zh-CN" altLang="en-US" sz="2200" b="1" dirty="0">
                <a:solidFill>
                  <a:srgbClr val="59595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人机物联技术国际科技合作基地</a:t>
            </a:r>
            <a:endParaRPr lang="zh-CN" altLang="en-US" sz="22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6629" name="组合 7"/>
          <p:cNvGrpSpPr/>
          <p:nvPr/>
        </p:nvGrpSpPr>
        <p:grpSpPr>
          <a:xfrm>
            <a:off x="4667250" y="414338"/>
            <a:ext cx="2857500" cy="552450"/>
            <a:chOff x="4666795" y="283004"/>
            <a:chExt cx="2858411" cy="553046"/>
          </a:xfrm>
        </p:grpSpPr>
        <p:sp>
          <p:nvSpPr>
            <p:cNvPr id="26630" name="文本框 40"/>
            <p:cNvSpPr txBox="1"/>
            <p:nvPr/>
          </p:nvSpPr>
          <p:spPr>
            <a:xfrm>
              <a:off x="5217886" y="283004"/>
              <a:ext cx="1756229" cy="55304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1" hangingPunct="1"/>
              <a:endParaRPr lang="zh-CN" altLang="en-US" sz="3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26631" name="组合 43"/>
            <p:cNvGrpSpPr/>
            <p:nvPr/>
          </p:nvGrpSpPr>
          <p:grpSpPr>
            <a:xfrm>
              <a:off x="4666795" y="636947"/>
              <a:ext cx="2858411" cy="0"/>
              <a:chOff x="4666795" y="698502"/>
              <a:chExt cx="2858411" cy="0"/>
            </a:xfrm>
          </p:grpSpPr>
          <p:cxnSp>
            <p:nvCxnSpPr>
              <p:cNvPr id="11" name="直接连接符 10"/>
              <p:cNvCxnSpPr/>
              <p:nvPr/>
            </p:nvCxnSpPr>
            <p:spPr>
              <a:xfrm>
                <a:off x="4666795" y="2147414249"/>
                <a:ext cx="638378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6886828" y="2147414249"/>
                <a:ext cx="638378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2" name="文本框 9"/>
          <p:cNvSpPr txBox="1"/>
          <p:nvPr/>
        </p:nvSpPr>
        <p:spPr>
          <a:xfrm>
            <a:off x="3765550" y="685800"/>
            <a:ext cx="4870450" cy="708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/>
            <a:r>
              <a:rPr lang="en-US" altLang="zh-CN" sz="4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[  </a:t>
            </a:r>
            <a:r>
              <a:rPr lang="zh-CN" altLang="en-US" sz="4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工程项目开发 </a:t>
            </a:r>
            <a:r>
              <a:rPr lang="en-US" altLang="zh-CN" sz="4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]</a:t>
            </a:r>
            <a:endParaRPr lang="zh-CN" altLang="en-US" sz="40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5843" name="Picture 2" descr="http://img5.imgtn.bdimg.com/it/u=3826255117,3589151258&amp;fm=21&amp;gp=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0563" y="2847975"/>
            <a:ext cx="3001962" cy="882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44" name="Picture 4" descr="http://img4.imgtn.bdimg.com/it/u=138023774,2712059228&amp;fm=21&amp;gp=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263" y="4994275"/>
            <a:ext cx="1527175" cy="10493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45" name="Picture 6" descr="http://img0.imgtn.bdimg.com/it/u=2220872608,858905618&amp;fm=21&amp;gp=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6963" y="2851150"/>
            <a:ext cx="1616075" cy="12398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46" name="Picture 8" descr="http://img0.imgtn.bdimg.com/it/u=781949602,3639481764&amp;fm=21&amp;gp=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350" y="5121275"/>
            <a:ext cx="1296988" cy="7762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47" name="Picture 10" descr="http://img2.imgtn.bdimg.com/it/u=2634653353,1916019953&amp;fm=21&amp;gp=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9663" y="4291013"/>
            <a:ext cx="1560512" cy="15255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48" name="Picture 2" descr="C:\Users\Administrator\Desktop\6032425_110031098924_2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9238" y="3040063"/>
            <a:ext cx="3097212" cy="7064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49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919788" y="3652838"/>
            <a:ext cx="1943100" cy="2816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5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9450" y="3895725"/>
            <a:ext cx="3067050" cy="8858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5851" name="组合 26"/>
          <p:cNvGrpSpPr/>
          <p:nvPr/>
        </p:nvGrpSpPr>
        <p:grpSpPr>
          <a:xfrm>
            <a:off x="3790950" y="1766888"/>
            <a:ext cx="1973263" cy="757237"/>
            <a:chOff x="2836268" y="1507016"/>
            <a:chExt cx="1972834" cy="758185"/>
          </a:xfrm>
        </p:grpSpPr>
        <p:sp>
          <p:nvSpPr>
            <p:cNvPr id="35858" name="TextBox 11"/>
            <p:cNvSpPr txBox="1"/>
            <p:nvPr/>
          </p:nvSpPr>
          <p:spPr>
            <a:xfrm>
              <a:off x="2968718" y="1698016"/>
              <a:ext cx="1693477" cy="4001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en-US" altLang="zh-CN" sz="2000" b="1" dirty="0">
                  <a:latin typeface="微软雅黑 Light" panose="020B0502040204020203" pitchFamily="34" charset="-122"/>
                </a:rPr>
                <a:t>Web</a:t>
              </a:r>
              <a:r>
                <a:rPr lang="zh-CN" altLang="en-US" sz="2000" b="1" dirty="0">
                  <a:latin typeface="微软雅黑 Light" panose="020B0502040204020203" pitchFamily="34" charset="-122"/>
                </a:rPr>
                <a:t>全栈开发</a:t>
              </a:r>
              <a:endParaRPr lang="en-US" altLang="zh-CN" sz="2000" b="1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8" name="任意多边形 17"/>
            <p:cNvSpPr/>
            <p:nvPr/>
          </p:nvSpPr>
          <p:spPr bwMode="auto">
            <a:xfrm rot="5400000">
              <a:off x="2836915" y="2049974"/>
              <a:ext cx="200275" cy="201569"/>
            </a:xfrm>
            <a:custGeom>
              <a:avLst/>
              <a:gdLst>
                <a:gd name="connsiteX0" fmla="*/ 0 w 1030516"/>
                <a:gd name="connsiteY0" fmla="*/ 1030515 h 1030515"/>
                <a:gd name="connsiteX1" fmla="*/ 0 w 1030516"/>
                <a:gd name="connsiteY1" fmla="*/ 850515 h 1030515"/>
                <a:gd name="connsiteX2" fmla="*/ 850516 w 1030516"/>
                <a:gd name="connsiteY2" fmla="*/ 850515 h 1030515"/>
                <a:gd name="connsiteX3" fmla="*/ 850516 w 1030516"/>
                <a:gd name="connsiteY3" fmla="*/ 0 h 1030515"/>
                <a:gd name="connsiteX4" fmla="*/ 1030516 w 1030516"/>
                <a:gd name="connsiteY4" fmla="*/ 0 h 1030515"/>
                <a:gd name="connsiteX5" fmla="*/ 1030516 w 1030516"/>
                <a:gd name="connsiteY5" fmla="*/ 1030515 h 1030515"/>
                <a:gd name="connsiteX6" fmla="*/ 850516 w 1030516"/>
                <a:gd name="connsiteY6" fmla="*/ 1030515 h 1030515"/>
                <a:gd name="connsiteX7" fmla="*/ 850516 w 1030516"/>
                <a:gd name="connsiteY7" fmla="*/ 1030515 h 103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0516" h="1030515">
                  <a:moveTo>
                    <a:pt x="0" y="1030515"/>
                  </a:moveTo>
                  <a:lnTo>
                    <a:pt x="0" y="850515"/>
                  </a:lnTo>
                  <a:lnTo>
                    <a:pt x="850516" y="850515"/>
                  </a:lnTo>
                  <a:lnTo>
                    <a:pt x="850516" y="0"/>
                  </a:lnTo>
                  <a:lnTo>
                    <a:pt x="1030516" y="0"/>
                  </a:lnTo>
                  <a:lnTo>
                    <a:pt x="1030516" y="1030515"/>
                  </a:lnTo>
                  <a:lnTo>
                    <a:pt x="850516" y="1030515"/>
                  </a:lnTo>
                  <a:lnTo>
                    <a:pt x="850516" y="1030515"/>
                  </a:lnTo>
                  <a:close/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任意多边形 18"/>
            <p:cNvSpPr/>
            <p:nvPr/>
          </p:nvSpPr>
          <p:spPr bwMode="auto">
            <a:xfrm rot="16200000" flipH="1">
              <a:off x="4607386" y="2063485"/>
              <a:ext cx="201864" cy="201569"/>
            </a:xfrm>
            <a:custGeom>
              <a:avLst/>
              <a:gdLst>
                <a:gd name="connsiteX0" fmla="*/ 0 w 1030516"/>
                <a:gd name="connsiteY0" fmla="*/ 1030515 h 1030515"/>
                <a:gd name="connsiteX1" fmla="*/ 0 w 1030516"/>
                <a:gd name="connsiteY1" fmla="*/ 850515 h 1030515"/>
                <a:gd name="connsiteX2" fmla="*/ 850516 w 1030516"/>
                <a:gd name="connsiteY2" fmla="*/ 850515 h 1030515"/>
                <a:gd name="connsiteX3" fmla="*/ 850516 w 1030516"/>
                <a:gd name="connsiteY3" fmla="*/ 0 h 1030515"/>
                <a:gd name="connsiteX4" fmla="*/ 1030516 w 1030516"/>
                <a:gd name="connsiteY4" fmla="*/ 0 h 1030515"/>
                <a:gd name="connsiteX5" fmla="*/ 1030516 w 1030516"/>
                <a:gd name="connsiteY5" fmla="*/ 1030515 h 1030515"/>
                <a:gd name="connsiteX6" fmla="*/ 850516 w 1030516"/>
                <a:gd name="connsiteY6" fmla="*/ 1030515 h 1030515"/>
                <a:gd name="connsiteX7" fmla="*/ 850516 w 1030516"/>
                <a:gd name="connsiteY7" fmla="*/ 1030515 h 103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0516" h="1030515">
                  <a:moveTo>
                    <a:pt x="0" y="1030515"/>
                  </a:moveTo>
                  <a:lnTo>
                    <a:pt x="0" y="850515"/>
                  </a:lnTo>
                  <a:lnTo>
                    <a:pt x="850516" y="850515"/>
                  </a:lnTo>
                  <a:lnTo>
                    <a:pt x="850516" y="0"/>
                  </a:lnTo>
                  <a:lnTo>
                    <a:pt x="1030516" y="0"/>
                  </a:lnTo>
                  <a:lnTo>
                    <a:pt x="1030516" y="1030515"/>
                  </a:lnTo>
                  <a:lnTo>
                    <a:pt x="850516" y="1030515"/>
                  </a:lnTo>
                  <a:lnTo>
                    <a:pt x="850516" y="1030515"/>
                  </a:lnTo>
                  <a:close/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任意多边形 19"/>
            <p:cNvSpPr/>
            <p:nvPr/>
          </p:nvSpPr>
          <p:spPr bwMode="auto">
            <a:xfrm rot="16200000" flipV="1">
              <a:off x="2836121" y="1507164"/>
              <a:ext cx="201864" cy="201569"/>
            </a:xfrm>
            <a:custGeom>
              <a:avLst/>
              <a:gdLst>
                <a:gd name="connsiteX0" fmla="*/ 0 w 1030516"/>
                <a:gd name="connsiteY0" fmla="*/ 1030515 h 1030515"/>
                <a:gd name="connsiteX1" fmla="*/ 0 w 1030516"/>
                <a:gd name="connsiteY1" fmla="*/ 850515 h 1030515"/>
                <a:gd name="connsiteX2" fmla="*/ 850516 w 1030516"/>
                <a:gd name="connsiteY2" fmla="*/ 850515 h 1030515"/>
                <a:gd name="connsiteX3" fmla="*/ 850516 w 1030516"/>
                <a:gd name="connsiteY3" fmla="*/ 0 h 1030515"/>
                <a:gd name="connsiteX4" fmla="*/ 1030516 w 1030516"/>
                <a:gd name="connsiteY4" fmla="*/ 0 h 1030515"/>
                <a:gd name="connsiteX5" fmla="*/ 1030516 w 1030516"/>
                <a:gd name="connsiteY5" fmla="*/ 1030515 h 1030515"/>
                <a:gd name="connsiteX6" fmla="*/ 850516 w 1030516"/>
                <a:gd name="connsiteY6" fmla="*/ 1030515 h 1030515"/>
                <a:gd name="connsiteX7" fmla="*/ 850516 w 1030516"/>
                <a:gd name="connsiteY7" fmla="*/ 1030515 h 103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0516" h="1030515">
                  <a:moveTo>
                    <a:pt x="0" y="1030515"/>
                  </a:moveTo>
                  <a:lnTo>
                    <a:pt x="0" y="850515"/>
                  </a:lnTo>
                  <a:lnTo>
                    <a:pt x="850516" y="850515"/>
                  </a:lnTo>
                  <a:lnTo>
                    <a:pt x="850516" y="0"/>
                  </a:lnTo>
                  <a:lnTo>
                    <a:pt x="1030516" y="0"/>
                  </a:lnTo>
                  <a:lnTo>
                    <a:pt x="1030516" y="1030515"/>
                  </a:lnTo>
                  <a:lnTo>
                    <a:pt x="850516" y="1030515"/>
                  </a:lnTo>
                  <a:lnTo>
                    <a:pt x="850516" y="1030515"/>
                  </a:lnTo>
                  <a:close/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 bwMode="auto">
            <a:xfrm rot="5400000" flipH="1" flipV="1">
              <a:off x="4608180" y="1520674"/>
              <a:ext cx="200275" cy="201569"/>
            </a:xfrm>
            <a:custGeom>
              <a:avLst/>
              <a:gdLst>
                <a:gd name="connsiteX0" fmla="*/ 0 w 1030516"/>
                <a:gd name="connsiteY0" fmla="*/ 1030515 h 1030515"/>
                <a:gd name="connsiteX1" fmla="*/ 0 w 1030516"/>
                <a:gd name="connsiteY1" fmla="*/ 850515 h 1030515"/>
                <a:gd name="connsiteX2" fmla="*/ 850516 w 1030516"/>
                <a:gd name="connsiteY2" fmla="*/ 850515 h 1030515"/>
                <a:gd name="connsiteX3" fmla="*/ 850516 w 1030516"/>
                <a:gd name="connsiteY3" fmla="*/ 0 h 1030515"/>
                <a:gd name="connsiteX4" fmla="*/ 1030516 w 1030516"/>
                <a:gd name="connsiteY4" fmla="*/ 0 h 1030515"/>
                <a:gd name="connsiteX5" fmla="*/ 1030516 w 1030516"/>
                <a:gd name="connsiteY5" fmla="*/ 1030515 h 1030515"/>
                <a:gd name="connsiteX6" fmla="*/ 850516 w 1030516"/>
                <a:gd name="connsiteY6" fmla="*/ 1030515 h 1030515"/>
                <a:gd name="connsiteX7" fmla="*/ 850516 w 1030516"/>
                <a:gd name="connsiteY7" fmla="*/ 1030515 h 103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0516" h="1030515">
                  <a:moveTo>
                    <a:pt x="0" y="1030515"/>
                  </a:moveTo>
                  <a:lnTo>
                    <a:pt x="0" y="850515"/>
                  </a:lnTo>
                  <a:lnTo>
                    <a:pt x="850516" y="850515"/>
                  </a:lnTo>
                  <a:lnTo>
                    <a:pt x="850516" y="0"/>
                  </a:lnTo>
                  <a:lnTo>
                    <a:pt x="1030516" y="0"/>
                  </a:lnTo>
                  <a:lnTo>
                    <a:pt x="1030516" y="1030515"/>
                  </a:lnTo>
                  <a:lnTo>
                    <a:pt x="850516" y="1030515"/>
                  </a:lnTo>
                  <a:lnTo>
                    <a:pt x="850516" y="1030515"/>
                  </a:lnTo>
                  <a:close/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35852" name="组合 27"/>
          <p:cNvGrpSpPr/>
          <p:nvPr/>
        </p:nvGrpSpPr>
        <p:grpSpPr>
          <a:xfrm>
            <a:off x="6454775" y="1782763"/>
            <a:ext cx="2246313" cy="758825"/>
            <a:chOff x="5117719" y="1495643"/>
            <a:chExt cx="2245794" cy="758185"/>
          </a:xfrm>
        </p:grpSpPr>
        <p:sp>
          <p:nvSpPr>
            <p:cNvPr id="35853" name="TextBox 21"/>
            <p:cNvSpPr txBox="1"/>
            <p:nvPr/>
          </p:nvSpPr>
          <p:spPr>
            <a:xfrm>
              <a:off x="5250169" y="1686643"/>
              <a:ext cx="1991251" cy="4001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zh-CN" altLang="en-US" sz="2000" b="1" dirty="0">
                  <a:latin typeface="微软雅黑 Light" panose="020B0502040204020203" pitchFamily="34" charset="-122"/>
                </a:rPr>
                <a:t>嵌入式软件开发</a:t>
              </a:r>
              <a:endParaRPr lang="en-US" altLang="zh-CN" sz="2000" b="1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3" name="任意多边形 22"/>
            <p:cNvSpPr/>
            <p:nvPr/>
          </p:nvSpPr>
          <p:spPr bwMode="auto">
            <a:xfrm rot="5400000">
              <a:off x="5117782" y="2038047"/>
              <a:ext cx="201442" cy="201566"/>
            </a:xfrm>
            <a:custGeom>
              <a:avLst/>
              <a:gdLst>
                <a:gd name="connsiteX0" fmla="*/ 0 w 1030516"/>
                <a:gd name="connsiteY0" fmla="*/ 1030515 h 1030515"/>
                <a:gd name="connsiteX1" fmla="*/ 0 w 1030516"/>
                <a:gd name="connsiteY1" fmla="*/ 850515 h 1030515"/>
                <a:gd name="connsiteX2" fmla="*/ 850516 w 1030516"/>
                <a:gd name="connsiteY2" fmla="*/ 850515 h 1030515"/>
                <a:gd name="connsiteX3" fmla="*/ 850516 w 1030516"/>
                <a:gd name="connsiteY3" fmla="*/ 0 h 1030515"/>
                <a:gd name="connsiteX4" fmla="*/ 1030516 w 1030516"/>
                <a:gd name="connsiteY4" fmla="*/ 0 h 1030515"/>
                <a:gd name="connsiteX5" fmla="*/ 1030516 w 1030516"/>
                <a:gd name="connsiteY5" fmla="*/ 1030515 h 1030515"/>
                <a:gd name="connsiteX6" fmla="*/ 850516 w 1030516"/>
                <a:gd name="connsiteY6" fmla="*/ 1030515 h 1030515"/>
                <a:gd name="connsiteX7" fmla="*/ 850516 w 1030516"/>
                <a:gd name="connsiteY7" fmla="*/ 1030515 h 103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0516" h="1030515">
                  <a:moveTo>
                    <a:pt x="0" y="1030515"/>
                  </a:moveTo>
                  <a:lnTo>
                    <a:pt x="0" y="850515"/>
                  </a:lnTo>
                  <a:lnTo>
                    <a:pt x="850516" y="850515"/>
                  </a:lnTo>
                  <a:lnTo>
                    <a:pt x="850516" y="0"/>
                  </a:lnTo>
                  <a:lnTo>
                    <a:pt x="1030516" y="0"/>
                  </a:lnTo>
                  <a:lnTo>
                    <a:pt x="1030516" y="1030515"/>
                  </a:lnTo>
                  <a:lnTo>
                    <a:pt x="850516" y="1030515"/>
                  </a:lnTo>
                  <a:lnTo>
                    <a:pt x="850516" y="1030515"/>
                  </a:lnTo>
                  <a:close/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任意多边形 23"/>
            <p:cNvSpPr/>
            <p:nvPr/>
          </p:nvSpPr>
          <p:spPr bwMode="auto">
            <a:xfrm rot="16200000" flipH="1">
              <a:off x="7162009" y="2052323"/>
              <a:ext cx="201443" cy="201566"/>
            </a:xfrm>
            <a:custGeom>
              <a:avLst/>
              <a:gdLst>
                <a:gd name="connsiteX0" fmla="*/ 0 w 1030516"/>
                <a:gd name="connsiteY0" fmla="*/ 1030515 h 1030515"/>
                <a:gd name="connsiteX1" fmla="*/ 0 w 1030516"/>
                <a:gd name="connsiteY1" fmla="*/ 850515 h 1030515"/>
                <a:gd name="connsiteX2" fmla="*/ 850516 w 1030516"/>
                <a:gd name="connsiteY2" fmla="*/ 850515 h 1030515"/>
                <a:gd name="connsiteX3" fmla="*/ 850516 w 1030516"/>
                <a:gd name="connsiteY3" fmla="*/ 0 h 1030515"/>
                <a:gd name="connsiteX4" fmla="*/ 1030516 w 1030516"/>
                <a:gd name="connsiteY4" fmla="*/ 0 h 1030515"/>
                <a:gd name="connsiteX5" fmla="*/ 1030516 w 1030516"/>
                <a:gd name="connsiteY5" fmla="*/ 1030515 h 1030515"/>
                <a:gd name="connsiteX6" fmla="*/ 850516 w 1030516"/>
                <a:gd name="connsiteY6" fmla="*/ 1030515 h 1030515"/>
                <a:gd name="connsiteX7" fmla="*/ 850516 w 1030516"/>
                <a:gd name="connsiteY7" fmla="*/ 1030515 h 103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0516" h="1030515">
                  <a:moveTo>
                    <a:pt x="0" y="1030515"/>
                  </a:moveTo>
                  <a:lnTo>
                    <a:pt x="0" y="850515"/>
                  </a:lnTo>
                  <a:lnTo>
                    <a:pt x="850516" y="850515"/>
                  </a:lnTo>
                  <a:lnTo>
                    <a:pt x="850516" y="0"/>
                  </a:lnTo>
                  <a:lnTo>
                    <a:pt x="1030516" y="0"/>
                  </a:lnTo>
                  <a:lnTo>
                    <a:pt x="1030516" y="1030515"/>
                  </a:lnTo>
                  <a:lnTo>
                    <a:pt x="850516" y="1030515"/>
                  </a:lnTo>
                  <a:lnTo>
                    <a:pt x="850516" y="1030515"/>
                  </a:lnTo>
                  <a:close/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任意多边形 24"/>
            <p:cNvSpPr/>
            <p:nvPr/>
          </p:nvSpPr>
          <p:spPr bwMode="auto">
            <a:xfrm rot="16200000" flipV="1">
              <a:off x="5117782" y="1495580"/>
              <a:ext cx="201442" cy="201566"/>
            </a:xfrm>
            <a:custGeom>
              <a:avLst/>
              <a:gdLst>
                <a:gd name="connsiteX0" fmla="*/ 0 w 1030516"/>
                <a:gd name="connsiteY0" fmla="*/ 1030515 h 1030515"/>
                <a:gd name="connsiteX1" fmla="*/ 0 w 1030516"/>
                <a:gd name="connsiteY1" fmla="*/ 850515 h 1030515"/>
                <a:gd name="connsiteX2" fmla="*/ 850516 w 1030516"/>
                <a:gd name="connsiteY2" fmla="*/ 850515 h 1030515"/>
                <a:gd name="connsiteX3" fmla="*/ 850516 w 1030516"/>
                <a:gd name="connsiteY3" fmla="*/ 0 h 1030515"/>
                <a:gd name="connsiteX4" fmla="*/ 1030516 w 1030516"/>
                <a:gd name="connsiteY4" fmla="*/ 0 h 1030515"/>
                <a:gd name="connsiteX5" fmla="*/ 1030516 w 1030516"/>
                <a:gd name="connsiteY5" fmla="*/ 1030515 h 1030515"/>
                <a:gd name="connsiteX6" fmla="*/ 850516 w 1030516"/>
                <a:gd name="connsiteY6" fmla="*/ 1030515 h 1030515"/>
                <a:gd name="connsiteX7" fmla="*/ 850516 w 1030516"/>
                <a:gd name="connsiteY7" fmla="*/ 1030515 h 103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0516" h="1030515">
                  <a:moveTo>
                    <a:pt x="0" y="1030515"/>
                  </a:moveTo>
                  <a:lnTo>
                    <a:pt x="0" y="850515"/>
                  </a:lnTo>
                  <a:lnTo>
                    <a:pt x="850516" y="850515"/>
                  </a:lnTo>
                  <a:lnTo>
                    <a:pt x="850516" y="0"/>
                  </a:lnTo>
                  <a:lnTo>
                    <a:pt x="1030516" y="0"/>
                  </a:lnTo>
                  <a:lnTo>
                    <a:pt x="1030516" y="1030515"/>
                  </a:lnTo>
                  <a:lnTo>
                    <a:pt x="850516" y="1030515"/>
                  </a:lnTo>
                  <a:lnTo>
                    <a:pt x="850516" y="1030515"/>
                  </a:lnTo>
                  <a:close/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任意多边形 25"/>
            <p:cNvSpPr/>
            <p:nvPr/>
          </p:nvSpPr>
          <p:spPr bwMode="auto">
            <a:xfrm rot="5400000" flipH="1" flipV="1">
              <a:off x="7162009" y="1509856"/>
              <a:ext cx="201443" cy="201566"/>
            </a:xfrm>
            <a:custGeom>
              <a:avLst/>
              <a:gdLst>
                <a:gd name="connsiteX0" fmla="*/ 0 w 1030516"/>
                <a:gd name="connsiteY0" fmla="*/ 1030515 h 1030515"/>
                <a:gd name="connsiteX1" fmla="*/ 0 w 1030516"/>
                <a:gd name="connsiteY1" fmla="*/ 850515 h 1030515"/>
                <a:gd name="connsiteX2" fmla="*/ 850516 w 1030516"/>
                <a:gd name="connsiteY2" fmla="*/ 850515 h 1030515"/>
                <a:gd name="connsiteX3" fmla="*/ 850516 w 1030516"/>
                <a:gd name="connsiteY3" fmla="*/ 0 h 1030515"/>
                <a:gd name="connsiteX4" fmla="*/ 1030516 w 1030516"/>
                <a:gd name="connsiteY4" fmla="*/ 0 h 1030515"/>
                <a:gd name="connsiteX5" fmla="*/ 1030516 w 1030516"/>
                <a:gd name="connsiteY5" fmla="*/ 1030515 h 1030515"/>
                <a:gd name="connsiteX6" fmla="*/ 850516 w 1030516"/>
                <a:gd name="connsiteY6" fmla="*/ 1030515 h 1030515"/>
                <a:gd name="connsiteX7" fmla="*/ 850516 w 1030516"/>
                <a:gd name="connsiteY7" fmla="*/ 1030515 h 103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0516" h="1030515">
                  <a:moveTo>
                    <a:pt x="0" y="1030515"/>
                  </a:moveTo>
                  <a:lnTo>
                    <a:pt x="0" y="850515"/>
                  </a:lnTo>
                  <a:lnTo>
                    <a:pt x="850516" y="850515"/>
                  </a:lnTo>
                  <a:lnTo>
                    <a:pt x="850516" y="0"/>
                  </a:lnTo>
                  <a:lnTo>
                    <a:pt x="1030516" y="0"/>
                  </a:lnTo>
                  <a:lnTo>
                    <a:pt x="1030516" y="1030515"/>
                  </a:lnTo>
                  <a:lnTo>
                    <a:pt x="850516" y="1030515"/>
                  </a:lnTo>
                  <a:lnTo>
                    <a:pt x="850516" y="1030515"/>
                  </a:lnTo>
                  <a:close/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6866" name="Picture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4287"/>
            <a:ext cx="5049838" cy="2054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任意多边形 10"/>
          <p:cNvSpPr/>
          <p:nvPr/>
        </p:nvSpPr>
        <p:spPr>
          <a:xfrm rot="5400000">
            <a:off x="454025" y="776288"/>
            <a:ext cx="201613" cy="201613"/>
          </a:xfrm>
          <a:custGeom>
            <a:avLst/>
            <a:gdLst>
              <a:gd name="connsiteX0" fmla="*/ 0 w 1030516"/>
              <a:gd name="connsiteY0" fmla="*/ 1030515 h 1030515"/>
              <a:gd name="connsiteX1" fmla="*/ 0 w 1030516"/>
              <a:gd name="connsiteY1" fmla="*/ 850515 h 1030515"/>
              <a:gd name="connsiteX2" fmla="*/ 850516 w 1030516"/>
              <a:gd name="connsiteY2" fmla="*/ 850515 h 1030515"/>
              <a:gd name="connsiteX3" fmla="*/ 850516 w 1030516"/>
              <a:gd name="connsiteY3" fmla="*/ 0 h 1030515"/>
              <a:gd name="connsiteX4" fmla="*/ 1030516 w 1030516"/>
              <a:gd name="connsiteY4" fmla="*/ 0 h 1030515"/>
              <a:gd name="connsiteX5" fmla="*/ 1030516 w 1030516"/>
              <a:gd name="connsiteY5" fmla="*/ 1030515 h 1030515"/>
              <a:gd name="connsiteX6" fmla="*/ 850516 w 1030516"/>
              <a:gd name="connsiteY6" fmla="*/ 1030515 h 1030515"/>
              <a:gd name="connsiteX7" fmla="*/ 850516 w 1030516"/>
              <a:gd name="connsiteY7" fmla="*/ 1030515 h 103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0516" h="1030515">
                <a:moveTo>
                  <a:pt x="0" y="1030515"/>
                </a:moveTo>
                <a:lnTo>
                  <a:pt x="0" y="850515"/>
                </a:lnTo>
                <a:lnTo>
                  <a:pt x="850516" y="850515"/>
                </a:lnTo>
                <a:lnTo>
                  <a:pt x="850516" y="0"/>
                </a:lnTo>
                <a:lnTo>
                  <a:pt x="1030516" y="0"/>
                </a:lnTo>
                <a:lnTo>
                  <a:pt x="1030516" y="1030515"/>
                </a:lnTo>
                <a:lnTo>
                  <a:pt x="850516" y="1030515"/>
                </a:lnTo>
                <a:lnTo>
                  <a:pt x="850516" y="1030515"/>
                </a:lnTo>
                <a:close/>
              </a:path>
            </a:pathLst>
          </a:cu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任意多边形 11"/>
          <p:cNvSpPr/>
          <p:nvPr/>
        </p:nvSpPr>
        <p:spPr>
          <a:xfrm rot="16200000" flipH="1">
            <a:off x="2854325" y="776288"/>
            <a:ext cx="201613" cy="201613"/>
          </a:xfrm>
          <a:custGeom>
            <a:avLst/>
            <a:gdLst>
              <a:gd name="connsiteX0" fmla="*/ 0 w 1030516"/>
              <a:gd name="connsiteY0" fmla="*/ 1030515 h 1030515"/>
              <a:gd name="connsiteX1" fmla="*/ 0 w 1030516"/>
              <a:gd name="connsiteY1" fmla="*/ 850515 h 1030515"/>
              <a:gd name="connsiteX2" fmla="*/ 850516 w 1030516"/>
              <a:gd name="connsiteY2" fmla="*/ 850515 h 1030515"/>
              <a:gd name="connsiteX3" fmla="*/ 850516 w 1030516"/>
              <a:gd name="connsiteY3" fmla="*/ 0 h 1030515"/>
              <a:gd name="connsiteX4" fmla="*/ 1030516 w 1030516"/>
              <a:gd name="connsiteY4" fmla="*/ 0 h 1030515"/>
              <a:gd name="connsiteX5" fmla="*/ 1030516 w 1030516"/>
              <a:gd name="connsiteY5" fmla="*/ 1030515 h 1030515"/>
              <a:gd name="connsiteX6" fmla="*/ 850516 w 1030516"/>
              <a:gd name="connsiteY6" fmla="*/ 1030515 h 1030515"/>
              <a:gd name="connsiteX7" fmla="*/ 850516 w 1030516"/>
              <a:gd name="connsiteY7" fmla="*/ 1030515 h 103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0516" h="1030515">
                <a:moveTo>
                  <a:pt x="0" y="1030515"/>
                </a:moveTo>
                <a:lnTo>
                  <a:pt x="0" y="850515"/>
                </a:lnTo>
                <a:lnTo>
                  <a:pt x="850516" y="850515"/>
                </a:lnTo>
                <a:lnTo>
                  <a:pt x="850516" y="0"/>
                </a:lnTo>
                <a:lnTo>
                  <a:pt x="1030516" y="0"/>
                </a:lnTo>
                <a:lnTo>
                  <a:pt x="1030516" y="1030515"/>
                </a:lnTo>
                <a:lnTo>
                  <a:pt x="850516" y="1030515"/>
                </a:lnTo>
                <a:lnTo>
                  <a:pt x="850516" y="1030515"/>
                </a:lnTo>
                <a:close/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任意多边形 12"/>
          <p:cNvSpPr/>
          <p:nvPr/>
        </p:nvSpPr>
        <p:spPr>
          <a:xfrm rot="16200000" flipV="1">
            <a:off x="454025" y="234950"/>
            <a:ext cx="201613" cy="201613"/>
          </a:xfrm>
          <a:custGeom>
            <a:avLst/>
            <a:gdLst>
              <a:gd name="connsiteX0" fmla="*/ 0 w 1030516"/>
              <a:gd name="connsiteY0" fmla="*/ 1030515 h 1030515"/>
              <a:gd name="connsiteX1" fmla="*/ 0 w 1030516"/>
              <a:gd name="connsiteY1" fmla="*/ 850515 h 1030515"/>
              <a:gd name="connsiteX2" fmla="*/ 850516 w 1030516"/>
              <a:gd name="connsiteY2" fmla="*/ 850515 h 1030515"/>
              <a:gd name="connsiteX3" fmla="*/ 850516 w 1030516"/>
              <a:gd name="connsiteY3" fmla="*/ 0 h 1030515"/>
              <a:gd name="connsiteX4" fmla="*/ 1030516 w 1030516"/>
              <a:gd name="connsiteY4" fmla="*/ 0 h 1030515"/>
              <a:gd name="connsiteX5" fmla="*/ 1030516 w 1030516"/>
              <a:gd name="connsiteY5" fmla="*/ 1030515 h 1030515"/>
              <a:gd name="connsiteX6" fmla="*/ 850516 w 1030516"/>
              <a:gd name="connsiteY6" fmla="*/ 1030515 h 1030515"/>
              <a:gd name="connsiteX7" fmla="*/ 850516 w 1030516"/>
              <a:gd name="connsiteY7" fmla="*/ 1030515 h 103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0516" h="1030515">
                <a:moveTo>
                  <a:pt x="0" y="1030515"/>
                </a:moveTo>
                <a:lnTo>
                  <a:pt x="0" y="850515"/>
                </a:lnTo>
                <a:lnTo>
                  <a:pt x="850516" y="850515"/>
                </a:lnTo>
                <a:lnTo>
                  <a:pt x="850516" y="0"/>
                </a:lnTo>
                <a:lnTo>
                  <a:pt x="1030516" y="0"/>
                </a:lnTo>
                <a:lnTo>
                  <a:pt x="1030516" y="1030515"/>
                </a:lnTo>
                <a:lnTo>
                  <a:pt x="850516" y="1030515"/>
                </a:lnTo>
                <a:lnTo>
                  <a:pt x="850516" y="1030515"/>
                </a:lnTo>
                <a:close/>
              </a:path>
            </a:pathLst>
          </a:cu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任意多边形 13"/>
          <p:cNvSpPr/>
          <p:nvPr/>
        </p:nvSpPr>
        <p:spPr>
          <a:xfrm rot="5400000" flipH="1" flipV="1">
            <a:off x="2854325" y="234950"/>
            <a:ext cx="201613" cy="201613"/>
          </a:xfrm>
          <a:custGeom>
            <a:avLst/>
            <a:gdLst>
              <a:gd name="connsiteX0" fmla="*/ 0 w 1030516"/>
              <a:gd name="connsiteY0" fmla="*/ 1030515 h 1030515"/>
              <a:gd name="connsiteX1" fmla="*/ 0 w 1030516"/>
              <a:gd name="connsiteY1" fmla="*/ 850515 h 1030515"/>
              <a:gd name="connsiteX2" fmla="*/ 850516 w 1030516"/>
              <a:gd name="connsiteY2" fmla="*/ 850515 h 1030515"/>
              <a:gd name="connsiteX3" fmla="*/ 850516 w 1030516"/>
              <a:gd name="connsiteY3" fmla="*/ 0 h 1030515"/>
              <a:gd name="connsiteX4" fmla="*/ 1030516 w 1030516"/>
              <a:gd name="connsiteY4" fmla="*/ 0 h 1030515"/>
              <a:gd name="connsiteX5" fmla="*/ 1030516 w 1030516"/>
              <a:gd name="connsiteY5" fmla="*/ 1030515 h 1030515"/>
              <a:gd name="connsiteX6" fmla="*/ 850516 w 1030516"/>
              <a:gd name="connsiteY6" fmla="*/ 1030515 h 1030515"/>
              <a:gd name="connsiteX7" fmla="*/ 850516 w 1030516"/>
              <a:gd name="connsiteY7" fmla="*/ 1030515 h 103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0516" h="1030515">
                <a:moveTo>
                  <a:pt x="0" y="1030515"/>
                </a:moveTo>
                <a:lnTo>
                  <a:pt x="0" y="850515"/>
                </a:lnTo>
                <a:lnTo>
                  <a:pt x="850516" y="850515"/>
                </a:lnTo>
                <a:lnTo>
                  <a:pt x="850516" y="0"/>
                </a:lnTo>
                <a:lnTo>
                  <a:pt x="1030516" y="0"/>
                </a:lnTo>
                <a:lnTo>
                  <a:pt x="1030516" y="1030515"/>
                </a:lnTo>
                <a:lnTo>
                  <a:pt x="850516" y="1030515"/>
                </a:lnTo>
                <a:lnTo>
                  <a:pt x="850516" y="1030515"/>
                </a:lnTo>
                <a:close/>
              </a:path>
            </a:pathLst>
          </a:cu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871" name="文本框 9"/>
          <p:cNvSpPr txBox="1"/>
          <p:nvPr/>
        </p:nvSpPr>
        <p:spPr>
          <a:xfrm>
            <a:off x="695325" y="314325"/>
            <a:ext cx="2155825" cy="5540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/>
            <a:r>
              <a:rPr lang="zh-CN" altLang="en-US" sz="3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研究方向</a:t>
            </a:r>
            <a:endParaRPr lang="zh-CN" altLang="en-US" sz="3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872" name="矩形 29"/>
          <p:cNvSpPr/>
          <p:nvPr/>
        </p:nvSpPr>
        <p:spPr>
          <a:xfrm>
            <a:off x="3498850" y="1404938"/>
            <a:ext cx="6096000" cy="4832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多视点三维重建</a:t>
            </a:r>
            <a:endParaRPr lang="en-US" altLang="zh-CN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endParaRPr lang="en-US" altLang="zh-CN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光场非均匀采样理论</a:t>
            </a:r>
            <a:endParaRPr lang="en-US" altLang="zh-CN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endParaRPr lang="en-US" altLang="zh-CN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微透镜阵列型光场相机</a:t>
            </a:r>
            <a:endParaRPr lang="en-US" altLang="zh-CN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endParaRPr lang="en-US" altLang="zh-CN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低剂量</a:t>
            </a:r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射线三维成像</a:t>
            </a:r>
            <a:endParaRPr lang="en-US" altLang="zh-CN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endParaRPr lang="en-US" altLang="zh-CN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无线传感器网络可定位性理论</a:t>
            </a:r>
            <a:endParaRPr lang="en-US" altLang="zh-CN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endParaRPr lang="en-US" altLang="zh-CN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环境</a:t>
            </a:r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工业大数据感知与分析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36873" name="组合 45"/>
          <p:cNvGrpSpPr/>
          <p:nvPr/>
        </p:nvGrpSpPr>
        <p:grpSpPr>
          <a:xfrm>
            <a:off x="2500313" y="1387475"/>
            <a:ext cx="515937" cy="509588"/>
            <a:chOff x="1067937" y="1619068"/>
            <a:chExt cx="515203" cy="509983"/>
          </a:xfrm>
        </p:grpSpPr>
        <p:sp>
          <p:nvSpPr>
            <p:cNvPr id="35" name="椭圆 34"/>
            <p:cNvSpPr/>
            <p:nvPr/>
          </p:nvSpPr>
          <p:spPr>
            <a:xfrm>
              <a:off x="1067937" y="1619068"/>
              <a:ext cx="515203" cy="50998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890" name="矩形 40"/>
            <p:cNvSpPr/>
            <p:nvPr/>
          </p:nvSpPr>
          <p:spPr>
            <a:xfrm>
              <a:off x="1160537" y="1688489"/>
              <a:ext cx="349776" cy="4308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algn="ctr" eaLnBrk="1" hangingPunct="1"/>
              <a:r>
                <a: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874" name="组合 46"/>
          <p:cNvGrpSpPr/>
          <p:nvPr/>
        </p:nvGrpSpPr>
        <p:grpSpPr>
          <a:xfrm>
            <a:off x="2489200" y="2222500"/>
            <a:ext cx="515938" cy="509588"/>
            <a:chOff x="1067937" y="1619068"/>
            <a:chExt cx="515203" cy="509983"/>
          </a:xfrm>
        </p:grpSpPr>
        <p:sp>
          <p:nvSpPr>
            <p:cNvPr id="48" name="椭圆 47"/>
            <p:cNvSpPr/>
            <p:nvPr/>
          </p:nvSpPr>
          <p:spPr>
            <a:xfrm>
              <a:off x="1067937" y="1619068"/>
              <a:ext cx="515203" cy="50998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888" name="矩形 48"/>
            <p:cNvSpPr/>
            <p:nvPr/>
          </p:nvSpPr>
          <p:spPr>
            <a:xfrm>
              <a:off x="1160537" y="1688489"/>
              <a:ext cx="349776" cy="4308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algn="ctr" eaLnBrk="1" hangingPunct="1"/>
              <a:r>
                <a: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875" name="组合 49"/>
          <p:cNvGrpSpPr/>
          <p:nvPr/>
        </p:nvGrpSpPr>
        <p:grpSpPr>
          <a:xfrm>
            <a:off x="2492375" y="3084513"/>
            <a:ext cx="514350" cy="509587"/>
            <a:chOff x="1067937" y="1619068"/>
            <a:chExt cx="515203" cy="509983"/>
          </a:xfrm>
        </p:grpSpPr>
        <p:sp>
          <p:nvSpPr>
            <p:cNvPr id="52" name="椭圆 51"/>
            <p:cNvSpPr/>
            <p:nvPr/>
          </p:nvSpPr>
          <p:spPr>
            <a:xfrm>
              <a:off x="1067937" y="1619068"/>
              <a:ext cx="515203" cy="50998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886" name="矩形 53"/>
            <p:cNvSpPr/>
            <p:nvPr/>
          </p:nvSpPr>
          <p:spPr>
            <a:xfrm>
              <a:off x="1160537" y="1688489"/>
              <a:ext cx="349776" cy="4308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algn="ctr" eaLnBrk="1" hangingPunct="1"/>
              <a:r>
                <a: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876" name="组合 54"/>
          <p:cNvGrpSpPr/>
          <p:nvPr/>
        </p:nvGrpSpPr>
        <p:grpSpPr>
          <a:xfrm>
            <a:off x="2493963" y="3905250"/>
            <a:ext cx="515937" cy="509588"/>
            <a:chOff x="1067937" y="1619068"/>
            <a:chExt cx="515203" cy="509983"/>
          </a:xfrm>
        </p:grpSpPr>
        <p:sp>
          <p:nvSpPr>
            <p:cNvPr id="58" name="椭圆 57"/>
            <p:cNvSpPr/>
            <p:nvPr/>
          </p:nvSpPr>
          <p:spPr>
            <a:xfrm>
              <a:off x="1067937" y="1619068"/>
              <a:ext cx="515203" cy="50998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884" name="矩形 58"/>
            <p:cNvSpPr/>
            <p:nvPr/>
          </p:nvSpPr>
          <p:spPr>
            <a:xfrm>
              <a:off x="1160537" y="1688489"/>
              <a:ext cx="349776" cy="4308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algn="ctr" eaLnBrk="1" hangingPunct="1"/>
              <a:r>
                <a: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877" name="组合 59"/>
          <p:cNvGrpSpPr/>
          <p:nvPr/>
        </p:nvGrpSpPr>
        <p:grpSpPr>
          <a:xfrm>
            <a:off x="2493963" y="4751388"/>
            <a:ext cx="515937" cy="509587"/>
            <a:chOff x="1067937" y="1619068"/>
            <a:chExt cx="515203" cy="509983"/>
          </a:xfrm>
        </p:grpSpPr>
        <p:sp>
          <p:nvSpPr>
            <p:cNvPr id="61" name="椭圆 60"/>
            <p:cNvSpPr/>
            <p:nvPr/>
          </p:nvSpPr>
          <p:spPr>
            <a:xfrm>
              <a:off x="1067937" y="1619068"/>
              <a:ext cx="515203" cy="50998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882" name="矩形 61"/>
            <p:cNvSpPr/>
            <p:nvPr/>
          </p:nvSpPr>
          <p:spPr>
            <a:xfrm>
              <a:off x="1160537" y="1688489"/>
              <a:ext cx="349776" cy="4308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algn="ctr" eaLnBrk="1" hangingPunct="1"/>
              <a:r>
                <a: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878" name="组合 62"/>
          <p:cNvGrpSpPr/>
          <p:nvPr/>
        </p:nvGrpSpPr>
        <p:grpSpPr>
          <a:xfrm>
            <a:off x="2497138" y="5586413"/>
            <a:ext cx="514350" cy="509587"/>
            <a:chOff x="1067937" y="1619068"/>
            <a:chExt cx="515203" cy="509983"/>
          </a:xfrm>
        </p:grpSpPr>
        <p:sp>
          <p:nvSpPr>
            <p:cNvPr id="64" name="椭圆 63"/>
            <p:cNvSpPr/>
            <p:nvPr/>
          </p:nvSpPr>
          <p:spPr>
            <a:xfrm>
              <a:off x="1067937" y="1619068"/>
              <a:ext cx="515203" cy="50998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880" name="矩形 64"/>
            <p:cNvSpPr/>
            <p:nvPr/>
          </p:nvSpPr>
          <p:spPr>
            <a:xfrm>
              <a:off x="1160537" y="1688489"/>
              <a:ext cx="349776" cy="4308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algn="ctr" eaLnBrk="1" hangingPunct="1"/>
              <a:r>
                <a: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7890" name="组合 8"/>
          <p:cNvGrpSpPr/>
          <p:nvPr/>
        </p:nvGrpSpPr>
        <p:grpSpPr>
          <a:xfrm>
            <a:off x="454025" y="234950"/>
            <a:ext cx="754063" cy="742950"/>
            <a:chOff x="454638" y="234297"/>
            <a:chExt cx="753531" cy="743620"/>
          </a:xfrm>
        </p:grpSpPr>
        <p:grpSp>
          <p:nvGrpSpPr>
            <p:cNvPr id="37927" name="组合 26"/>
            <p:cNvGrpSpPr/>
            <p:nvPr/>
          </p:nvGrpSpPr>
          <p:grpSpPr>
            <a:xfrm>
              <a:off x="454638" y="234297"/>
              <a:ext cx="745352" cy="743620"/>
              <a:chOff x="2481944" y="6134170"/>
              <a:chExt cx="995514" cy="993199"/>
            </a:xfrm>
          </p:grpSpPr>
          <p:sp>
            <p:nvSpPr>
              <p:cNvPr id="17" name="任意多边形 16"/>
              <p:cNvSpPr/>
              <p:nvPr/>
            </p:nvSpPr>
            <p:spPr>
              <a:xfrm rot="5400000">
                <a:off x="2481730" y="6858063"/>
                <a:ext cx="269521" cy="269090"/>
              </a:xfrm>
              <a:custGeom>
                <a:avLst/>
                <a:gdLst>
                  <a:gd name="connsiteX0" fmla="*/ 0 w 1030516"/>
                  <a:gd name="connsiteY0" fmla="*/ 1030515 h 1030515"/>
                  <a:gd name="connsiteX1" fmla="*/ 0 w 1030516"/>
                  <a:gd name="connsiteY1" fmla="*/ 850515 h 1030515"/>
                  <a:gd name="connsiteX2" fmla="*/ 850516 w 1030516"/>
                  <a:gd name="connsiteY2" fmla="*/ 850515 h 1030515"/>
                  <a:gd name="connsiteX3" fmla="*/ 850516 w 1030516"/>
                  <a:gd name="connsiteY3" fmla="*/ 0 h 1030515"/>
                  <a:gd name="connsiteX4" fmla="*/ 1030516 w 1030516"/>
                  <a:gd name="connsiteY4" fmla="*/ 0 h 1030515"/>
                  <a:gd name="connsiteX5" fmla="*/ 1030516 w 1030516"/>
                  <a:gd name="connsiteY5" fmla="*/ 1030515 h 1030515"/>
                  <a:gd name="connsiteX6" fmla="*/ 850516 w 1030516"/>
                  <a:gd name="connsiteY6" fmla="*/ 1030515 h 1030515"/>
                  <a:gd name="connsiteX7" fmla="*/ 850516 w 1030516"/>
                  <a:gd name="connsiteY7" fmla="*/ 1030515 h 10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0516" h="1030515">
                    <a:moveTo>
                      <a:pt x="0" y="1030515"/>
                    </a:moveTo>
                    <a:lnTo>
                      <a:pt x="0" y="850515"/>
                    </a:lnTo>
                    <a:lnTo>
                      <a:pt x="850516" y="850515"/>
                    </a:lnTo>
                    <a:lnTo>
                      <a:pt x="850516" y="0"/>
                    </a:lnTo>
                    <a:lnTo>
                      <a:pt x="1030516" y="0"/>
                    </a:lnTo>
                    <a:lnTo>
                      <a:pt x="1030516" y="1030515"/>
                    </a:lnTo>
                    <a:lnTo>
                      <a:pt x="850516" y="1030515"/>
                    </a:lnTo>
                    <a:lnTo>
                      <a:pt x="850516" y="1030515"/>
                    </a:lnTo>
                    <a:close/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" name="任意多边形 17"/>
              <p:cNvSpPr/>
              <p:nvPr/>
            </p:nvSpPr>
            <p:spPr>
              <a:xfrm rot="16200000" flipH="1">
                <a:off x="3208483" y="6858064"/>
                <a:ext cx="269521" cy="269089"/>
              </a:xfrm>
              <a:custGeom>
                <a:avLst/>
                <a:gdLst>
                  <a:gd name="connsiteX0" fmla="*/ 0 w 1030516"/>
                  <a:gd name="connsiteY0" fmla="*/ 1030515 h 1030515"/>
                  <a:gd name="connsiteX1" fmla="*/ 0 w 1030516"/>
                  <a:gd name="connsiteY1" fmla="*/ 850515 h 1030515"/>
                  <a:gd name="connsiteX2" fmla="*/ 850516 w 1030516"/>
                  <a:gd name="connsiteY2" fmla="*/ 850515 h 1030515"/>
                  <a:gd name="connsiteX3" fmla="*/ 850516 w 1030516"/>
                  <a:gd name="connsiteY3" fmla="*/ 0 h 1030515"/>
                  <a:gd name="connsiteX4" fmla="*/ 1030516 w 1030516"/>
                  <a:gd name="connsiteY4" fmla="*/ 0 h 1030515"/>
                  <a:gd name="connsiteX5" fmla="*/ 1030516 w 1030516"/>
                  <a:gd name="connsiteY5" fmla="*/ 1030515 h 1030515"/>
                  <a:gd name="connsiteX6" fmla="*/ 850516 w 1030516"/>
                  <a:gd name="connsiteY6" fmla="*/ 1030515 h 1030515"/>
                  <a:gd name="connsiteX7" fmla="*/ 850516 w 1030516"/>
                  <a:gd name="connsiteY7" fmla="*/ 1030515 h 10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0516" h="1030515">
                    <a:moveTo>
                      <a:pt x="0" y="1030515"/>
                    </a:moveTo>
                    <a:lnTo>
                      <a:pt x="0" y="850515"/>
                    </a:lnTo>
                    <a:lnTo>
                      <a:pt x="850516" y="850515"/>
                    </a:lnTo>
                    <a:lnTo>
                      <a:pt x="850516" y="0"/>
                    </a:lnTo>
                    <a:lnTo>
                      <a:pt x="1030516" y="0"/>
                    </a:lnTo>
                    <a:lnTo>
                      <a:pt x="1030516" y="1030515"/>
                    </a:lnTo>
                    <a:lnTo>
                      <a:pt x="850516" y="1030515"/>
                    </a:lnTo>
                    <a:lnTo>
                      <a:pt x="850516" y="1030515"/>
                    </a:lnTo>
                    <a:close/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 rot="16200000" flipV="1">
                <a:off x="2481729" y="6134386"/>
                <a:ext cx="269523" cy="269090"/>
              </a:xfrm>
              <a:custGeom>
                <a:avLst/>
                <a:gdLst>
                  <a:gd name="connsiteX0" fmla="*/ 0 w 1030516"/>
                  <a:gd name="connsiteY0" fmla="*/ 1030515 h 1030515"/>
                  <a:gd name="connsiteX1" fmla="*/ 0 w 1030516"/>
                  <a:gd name="connsiteY1" fmla="*/ 850515 h 1030515"/>
                  <a:gd name="connsiteX2" fmla="*/ 850516 w 1030516"/>
                  <a:gd name="connsiteY2" fmla="*/ 850515 h 1030515"/>
                  <a:gd name="connsiteX3" fmla="*/ 850516 w 1030516"/>
                  <a:gd name="connsiteY3" fmla="*/ 0 h 1030515"/>
                  <a:gd name="connsiteX4" fmla="*/ 1030516 w 1030516"/>
                  <a:gd name="connsiteY4" fmla="*/ 0 h 1030515"/>
                  <a:gd name="connsiteX5" fmla="*/ 1030516 w 1030516"/>
                  <a:gd name="connsiteY5" fmla="*/ 1030515 h 1030515"/>
                  <a:gd name="connsiteX6" fmla="*/ 850516 w 1030516"/>
                  <a:gd name="connsiteY6" fmla="*/ 1030515 h 1030515"/>
                  <a:gd name="connsiteX7" fmla="*/ 850516 w 1030516"/>
                  <a:gd name="connsiteY7" fmla="*/ 1030515 h 10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0516" h="1030515">
                    <a:moveTo>
                      <a:pt x="0" y="1030515"/>
                    </a:moveTo>
                    <a:lnTo>
                      <a:pt x="0" y="850515"/>
                    </a:lnTo>
                    <a:lnTo>
                      <a:pt x="850516" y="850515"/>
                    </a:lnTo>
                    <a:lnTo>
                      <a:pt x="850516" y="0"/>
                    </a:lnTo>
                    <a:lnTo>
                      <a:pt x="1030516" y="0"/>
                    </a:lnTo>
                    <a:lnTo>
                      <a:pt x="1030516" y="1030515"/>
                    </a:lnTo>
                    <a:lnTo>
                      <a:pt x="850516" y="1030515"/>
                    </a:lnTo>
                    <a:lnTo>
                      <a:pt x="850516" y="1030515"/>
                    </a:lnTo>
                    <a:close/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任意多边形 19"/>
              <p:cNvSpPr/>
              <p:nvPr/>
            </p:nvSpPr>
            <p:spPr>
              <a:xfrm rot="5400000" flipH="1" flipV="1">
                <a:off x="3208481" y="6134387"/>
                <a:ext cx="269523" cy="269089"/>
              </a:xfrm>
              <a:custGeom>
                <a:avLst/>
                <a:gdLst>
                  <a:gd name="connsiteX0" fmla="*/ 0 w 1030516"/>
                  <a:gd name="connsiteY0" fmla="*/ 1030515 h 1030515"/>
                  <a:gd name="connsiteX1" fmla="*/ 0 w 1030516"/>
                  <a:gd name="connsiteY1" fmla="*/ 850515 h 1030515"/>
                  <a:gd name="connsiteX2" fmla="*/ 850516 w 1030516"/>
                  <a:gd name="connsiteY2" fmla="*/ 850515 h 1030515"/>
                  <a:gd name="connsiteX3" fmla="*/ 850516 w 1030516"/>
                  <a:gd name="connsiteY3" fmla="*/ 0 h 1030515"/>
                  <a:gd name="connsiteX4" fmla="*/ 1030516 w 1030516"/>
                  <a:gd name="connsiteY4" fmla="*/ 0 h 1030515"/>
                  <a:gd name="connsiteX5" fmla="*/ 1030516 w 1030516"/>
                  <a:gd name="connsiteY5" fmla="*/ 1030515 h 1030515"/>
                  <a:gd name="connsiteX6" fmla="*/ 850516 w 1030516"/>
                  <a:gd name="connsiteY6" fmla="*/ 1030515 h 1030515"/>
                  <a:gd name="connsiteX7" fmla="*/ 850516 w 1030516"/>
                  <a:gd name="connsiteY7" fmla="*/ 1030515 h 10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0516" h="1030515">
                    <a:moveTo>
                      <a:pt x="0" y="1030515"/>
                    </a:moveTo>
                    <a:lnTo>
                      <a:pt x="0" y="850515"/>
                    </a:lnTo>
                    <a:lnTo>
                      <a:pt x="850516" y="850515"/>
                    </a:lnTo>
                    <a:lnTo>
                      <a:pt x="850516" y="0"/>
                    </a:lnTo>
                    <a:lnTo>
                      <a:pt x="1030516" y="0"/>
                    </a:lnTo>
                    <a:lnTo>
                      <a:pt x="1030516" y="1030515"/>
                    </a:lnTo>
                    <a:lnTo>
                      <a:pt x="850516" y="1030515"/>
                    </a:lnTo>
                    <a:lnTo>
                      <a:pt x="850516" y="1030515"/>
                    </a:lnTo>
                    <a:close/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37928" name="文本框 27"/>
            <p:cNvSpPr txBox="1"/>
            <p:nvPr/>
          </p:nvSpPr>
          <p:spPr>
            <a:xfrm>
              <a:off x="501051" y="327368"/>
              <a:ext cx="707118" cy="58477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1" hangingPunct="1"/>
              <a:r>
                <a: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891" name="Text Box 22"/>
          <p:cNvSpPr txBox="1"/>
          <p:nvPr/>
        </p:nvSpPr>
        <p:spPr>
          <a:xfrm>
            <a:off x="2633663" y="1873250"/>
            <a:ext cx="1917700" cy="428625"/>
          </a:xfrm>
          <a:prstGeom prst="rect">
            <a:avLst/>
          </a:prstGeom>
          <a:noFill/>
          <a:ln w="9525">
            <a:noFill/>
          </a:ln>
        </p:spPr>
        <p:txBody>
          <a:bodyPr lIns="0" anchor="ctr" anchorCtr="1"/>
          <a:p>
            <a:pPr eaLnBrk="1" hangingPunct="1"/>
            <a:r>
              <a:rPr lang="zh-CN" altLang="en-US" sz="2000" b="1" dirty="0">
                <a:latin typeface="Times New Roman" panose="02020603050405020304" pitchFamily="18" charset="0"/>
              </a:rPr>
              <a:t>多视角视频输入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37892" name="Text Box 22"/>
          <p:cNvSpPr txBox="1"/>
          <p:nvPr/>
        </p:nvSpPr>
        <p:spPr>
          <a:xfrm>
            <a:off x="4797425" y="1858963"/>
            <a:ext cx="1717675" cy="428625"/>
          </a:xfrm>
          <a:prstGeom prst="rect">
            <a:avLst/>
          </a:prstGeom>
          <a:noFill/>
          <a:ln w="9525">
            <a:noFill/>
          </a:ln>
        </p:spPr>
        <p:txBody>
          <a:bodyPr anchor="ctr" anchorCtr="1"/>
          <a:p>
            <a:pPr eaLnBrk="1" hangingPunct="1"/>
            <a:r>
              <a:rPr lang="zh-CN" altLang="en-US" sz="2000" b="1" dirty="0">
                <a:latin typeface="Times New Roman" panose="02020603050405020304" pitchFamily="18" charset="0"/>
              </a:rPr>
              <a:t>深度点云生成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37893" name="Text Box 22"/>
          <p:cNvSpPr txBox="1"/>
          <p:nvPr/>
        </p:nvSpPr>
        <p:spPr>
          <a:xfrm>
            <a:off x="6981825" y="1873250"/>
            <a:ext cx="2290763" cy="428625"/>
          </a:xfrm>
          <a:prstGeom prst="rect">
            <a:avLst/>
          </a:prstGeom>
          <a:noFill/>
          <a:ln w="9525">
            <a:noFill/>
          </a:ln>
        </p:spPr>
        <p:txBody>
          <a:bodyPr anchor="ctr" anchorCtr="1"/>
          <a:p>
            <a:pPr eaLnBrk="1" hangingPunct="1"/>
            <a:r>
              <a:rPr lang="zh-CN" altLang="en-US" sz="2000" b="1" dirty="0">
                <a:latin typeface="Times New Roman" panose="02020603050405020304" pitchFamily="18" charset="0"/>
              </a:rPr>
              <a:t>表面绘制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37894" name="Text Box 22"/>
          <p:cNvSpPr txBox="1"/>
          <p:nvPr/>
        </p:nvSpPr>
        <p:spPr>
          <a:xfrm>
            <a:off x="9512300" y="1873250"/>
            <a:ext cx="2557463" cy="428625"/>
          </a:xfrm>
          <a:prstGeom prst="rect">
            <a:avLst/>
          </a:prstGeom>
          <a:noFill/>
          <a:ln w="9525">
            <a:noFill/>
          </a:ln>
        </p:spPr>
        <p:txBody>
          <a:bodyPr anchor="ctr" anchorCtr="1"/>
          <a:p>
            <a:pPr eaLnBrk="1" hangingPunct="1"/>
            <a:r>
              <a:rPr lang="zh-CN" altLang="en-US" sz="2000" b="1" dirty="0">
                <a:latin typeface="Times New Roman" panose="02020603050405020304" pitchFamily="18" charset="0"/>
              </a:rPr>
              <a:t>动态场景三维重建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pic>
        <p:nvPicPr>
          <p:cNvPr id="37895" name="Picture 4" descr="C:\Documents and Settings\Wu Di\My Documents\Tencent Files\459372517\FileRecv\ppt\新建文件夹 (2)\final_129Snap0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2850" y="2578100"/>
            <a:ext cx="565150" cy="15478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896" name="Picture 5" descr="C:\Documents and Settings\Wu Di\My Documents\Tencent Files\459372517\FileRecv\ppt\新建文件夹 (2)\final_129Snap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825" y="2578100"/>
            <a:ext cx="566738" cy="1539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897" name="Picture 6" descr="C:\Documents and Settings\Wu Di\My Documents\Tencent Files\459372517\FileRecv\ppt\新建文件夹 (2)\final_129Snap0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850" y="4143375"/>
            <a:ext cx="547688" cy="1546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898" name="Picture 7" descr="C:\Documents and Settings\Wu Di\My Documents\Tencent Files\459372517\FileRecv\ppt\新建文件夹 (2)\final_129Snap0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4156075"/>
            <a:ext cx="549275" cy="15478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899" name="Picture 9" descr="C:\Documents and Settings\Wu Di\My Documents\Tencent Files\459372517\FileRecv\ppt\新建文件夹 (2)\snap_20100712_22251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2888" y="4108450"/>
            <a:ext cx="842962" cy="15922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900" name="Picture 12" descr="C:\Documents and Settings\Wu Di\My Documents\Tencent Files\459372517\FileRecv\ppt\新建文件夹 (2)\snap_20100712_22261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7763" y="4108450"/>
            <a:ext cx="738187" cy="15922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901" name="Picture 18" descr="C:\Documents and Settings\Wu Di\My Documents\Tencent Files\459372517\FileRecv\snap_20100712_23120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8338" y="4121150"/>
            <a:ext cx="677862" cy="16081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902" name="Picture 19" descr="C:\Documents and Settings\Wu Di\My Documents\Tencent Files\459372517\FileRecv\snap_20100712_23163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0488" y="2552700"/>
            <a:ext cx="776287" cy="1460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903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39225" y="4135438"/>
            <a:ext cx="719138" cy="1577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904" name="图片 44" descr="test2_small.g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97150" y="2557463"/>
            <a:ext cx="1989138" cy="1485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905" name="图片 46" descr="test1_small.gi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74925" y="4140200"/>
            <a:ext cx="2038350" cy="1524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906" name="Picture 11" descr="C:\Documents and Settings\Wu Di\My Documents\Tencent Files\459372517\FileRecv\ppt\新建文件夹 (2)\snap_20100712_222550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50113" y="2540000"/>
            <a:ext cx="842962" cy="14557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907" name="Picture 10" descr="C:\Documents and Settings\Wu Di\My Documents\Tencent Files\459372517\FileRecv\ppt\新建文件夹 (2)\snap_20100712_222541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04200" y="2552700"/>
            <a:ext cx="708025" cy="14541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908" name="Picture 8" descr="C:\Documents and Settings\Wu Di\My Documents\Tencent Files\459372517\FileRecv\ppt\新建文件夹 (2)\snap_20100712_222404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99238" y="2536825"/>
            <a:ext cx="552450" cy="14652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909" name="Picture 3" descr="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7488" y="2565400"/>
            <a:ext cx="2243137" cy="1682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910" name="文本框 27"/>
          <p:cNvSpPr txBox="1"/>
          <p:nvPr/>
        </p:nvSpPr>
        <p:spPr>
          <a:xfrm>
            <a:off x="1309688" y="288925"/>
            <a:ext cx="3194050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多视点三维重建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椭圆 62"/>
          <p:cNvSpPr/>
          <p:nvPr/>
        </p:nvSpPr>
        <p:spPr bwMode="auto">
          <a:xfrm flipH="1">
            <a:off x="4511675" y="1920875"/>
            <a:ext cx="319088" cy="317500"/>
          </a:xfrm>
          <a:prstGeom prst="ellipse">
            <a:avLst/>
          </a:prstGeom>
          <a:solidFill>
            <a:srgbClr val="30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7912" name="组合 63"/>
          <p:cNvGrpSpPr/>
          <p:nvPr/>
        </p:nvGrpSpPr>
        <p:grpSpPr>
          <a:xfrm flipH="1">
            <a:off x="4627563" y="2049463"/>
            <a:ext cx="104775" cy="125412"/>
            <a:chOff x="6809670" y="2503715"/>
            <a:chExt cx="304800" cy="367926"/>
          </a:xfrm>
        </p:grpSpPr>
        <p:cxnSp>
          <p:nvCxnSpPr>
            <p:cNvPr id="65" name="直接连接符 64"/>
            <p:cNvCxnSpPr/>
            <p:nvPr/>
          </p:nvCxnSpPr>
          <p:spPr>
            <a:xfrm rot="2700000">
              <a:off x="6962069" y="2351314"/>
              <a:ext cx="0" cy="304800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rot="18900000" flipV="1">
              <a:off x="6962069" y="2565550"/>
              <a:ext cx="0" cy="304800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913" name="组合 63"/>
          <p:cNvGrpSpPr/>
          <p:nvPr/>
        </p:nvGrpSpPr>
        <p:grpSpPr>
          <a:xfrm>
            <a:off x="6848475" y="1909763"/>
            <a:ext cx="319088" cy="317500"/>
            <a:chOff x="4869126" y="1446026"/>
            <a:chExt cx="319299" cy="316811"/>
          </a:xfrm>
        </p:grpSpPr>
        <p:sp>
          <p:nvSpPr>
            <p:cNvPr id="55" name="椭圆 54"/>
            <p:cNvSpPr/>
            <p:nvPr/>
          </p:nvSpPr>
          <p:spPr bwMode="auto">
            <a:xfrm flipH="1">
              <a:off x="4869126" y="1446026"/>
              <a:ext cx="319299" cy="316811"/>
            </a:xfrm>
            <a:prstGeom prst="ellipse">
              <a:avLst/>
            </a:prstGeom>
            <a:solidFill>
              <a:srgbClr val="30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57" name="直接连接符 56"/>
            <p:cNvCxnSpPr/>
            <p:nvPr/>
          </p:nvCxnSpPr>
          <p:spPr bwMode="auto">
            <a:xfrm rot="18900000" flipH="1">
              <a:off x="5036719" y="1522707"/>
              <a:ext cx="0" cy="103255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 bwMode="auto">
            <a:xfrm rot="2700000" flipH="1" flipV="1">
              <a:off x="5036719" y="1595573"/>
              <a:ext cx="0" cy="103255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914" name="组合 66"/>
          <p:cNvGrpSpPr/>
          <p:nvPr/>
        </p:nvGrpSpPr>
        <p:grpSpPr>
          <a:xfrm>
            <a:off x="9045575" y="1897063"/>
            <a:ext cx="319088" cy="315912"/>
            <a:chOff x="7257484" y="1432378"/>
            <a:chExt cx="319299" cy="316811"/>
          </a:xfrm>
        </p:grpSpPr>
        <p:sp>
          <p:nvSpPr>
            <p:cNvPr id="59" name="椭圆 58"/>
            <p:cNvSpPr/>
            <p:nvPr/>
          </p:nvSpPr>
          <p:spPr bwMode="auto">
            <a:xfrm flipH="1">
              <a:off x="7257484" y="1432378"/>
              <a:ext cx="319299" cy="316811"/>
            </a:xfrm>
            <a:prstGeom prst="ellipse">
              <a:avLst/>
            </a:prstGeom>
            <a:solidFill>
              <a:srgbClr val="30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37919" name="组合 63"/>
            <p:cNvGrpSpPr/>
            <p:nvPr/>
          </p:nvGrpSpPr>
          <p:grpSpPr>
            <a:xfrm flipH="1">
              <a:off x="7373418" y="1561024"/>
              <a:ext cx="103772" cy="124289"/>
              <a:chOff x="6809670" y="2503715"/>
              <a:chExt cx="304800" cy="367926"/>
            </a:xfrm>
          </p:grpSpPr>
          <p:cxnSp>
            <p:nvCxnSpPr>
              <p:cNvPr id="61" name="直接连接符 60"/>
              <p:cNvCxnSpPr/>
              <p:nvPr/>
            </p:nvCxnSpPr>
            <p:spPr>
              <a:xfrm rot="2700000">
                <a:off x="6962736" y="2352981"/>
                <a:ext cx="0" cy="303283"/>
              </a:xfrm>
              <a:prstGeom prst="line">
                <a:avLst/>
              </a:prstGeom>
              <a:ln w="254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 rot="18900000" flipV="1">
                <a:off x="6962736" y="2569769"/>
                <a:ext cx="0" cy="303283"/>
              </a:xfrm>
              <a:prstGeom prst="line">
                <a:avLst/>
              </a:prstGeom>
              <a:ln w="254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7915" name="Picture 4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20300" y="2878138"/>
            <a:ext cx="1525588" cy="2276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916" name="Text Box 22"/>
          <p:cNvSpPr txBox="1"/>
          <p:nvPr/>
        </p:nvSpPr>
        <p:spPr>
          <a:xfrm>
            <a:off x="466725" y="1862138"/>
            <a:ext cx="1916113" cy="428625"/>
          </a:xfrm>
          <a:prstGeom prst="rect">
            <a:avLst/>
          </a:prstGeom>
          <a:noFill/>
          <a:ln w="9525">
            <a:noFill/>
          </a:ln>
        </p:spPr>
        <p:txBody>
          <a:bodyPr lIns="0" anchor="ctr" anchorCtr="1"/>
          <a:p>
            <a:pPr eaLnBrk="1" hangingPunct="1"/>
            <a:r>
              <a:rPr lang="zh-CN" altLang="en-US" sz="2000" b="1" dirty="0">
                <a:latin typeface="Times New Roman" panose="02020603050405020304" pitchFamily="18" charset="0"/>
              </a:rPr>
              <a:t>鸟笼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37917" name="Text Box 22"/>
          <p:cNvSpPr txBox="1"/>
          <p:nvPr/>
        </p:nvSpPr>
        <p:spPr>
          <a:xfrm>
            <a:off x="236538" y="4389438"/>
            <a:ext cx="2452687" cy="1287462"/>
          </a:xfrm>
          <a:prstGeom prst="rect">
            <a:avLst/>
          </a:prstGeom>
          <a:noFill/>
          <a:ln w="9525">
            <a:noFill/>
          </a:ln>
        </p:spPr>
        <p:txBody>
          <a:bodyPr lIns="0" anchor="ctr" anchorCtr="1"/>
          <a:p>
            <a:pPr eaLnBrk="1" hangingPunct="1"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直径</a:t>
            </a:r>
            <a:r>
              <a:rPr lang="en-US" altLang="zh-CN" sz="2000" b="1" dirty="0">
                <a:latin typeface="Times New Roman" panose="02020603050405020304" pitchFamily="18" charset="0"/>
              </a:rPr>
              <a:t>10</a:t>
            </a:r>
            <a:r>
              <a:rPr lang="zh-CN" altLang="en-US" sz="2000" b="1" dirty="0">
                <a:latin typeface="Times New Roman" panose="02020603050405020304" pitchFamily="18" charset="0"/>
              </a:rPr>
              <a:t>米、高</a:t>
            </a:r>
            <a:r>
              <a:rPr lang="en-US" altLang="zh-CN" sz="2000" b="1" dirty="0">
                <a:latin typeface="Times New Roman" panose="02020603050405020304" pitchFamily="18" charset="0"/>
              </a:rPr>
              <a:t>7</a:t>
            </a:r>
            <a:r>
              <a:rPr lang="zh-CN" altLang="en-US" sz="2000" b="1" dirty="0">
                <a:latin typeface="Times New Roman" panose="02020603050405020304" pitchFamily="18" charset="0"/>
              </a:rPr>
              <a:t>米，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000" b="1" dirty="0">
                <a:latin typeface="Times New Roman" panose="02020603050405020304" pitchFamily="18" charset="0"/>
              </a:rPr>
              <a:t>50</a:t>
            </a:r>
            <a:r>
              <a:rPr lang="zh-CN" altLang="en-US" sz="2000" b="1" dirty="0">
                <a:latin typeface="Times New Roman" panose="02020603050405020304" pitchFamily="18" charset="0"/>
              </a:rPr>
              <a:t>个</a:t>
            </a:r>
            <a:r>
              <a:rPr lang="en-US" altLang="zh-CN" sz="2000" b="1" dirty="0">
                <a:latin typeface="Times New Roman" panose="02020603050405020304" pitchFamily="18" charset="0"/>
              </a:rPr>
              <a:t>CCD</a:t>
            </a:r>
            <a:r>
              <a:rPr lang="zh-CN" altLang="en-US" sz="2000" b="1" dirty="0">
                <a:latin typeface="Times New Roman" panose="02020603050405020304" pitchFamily="18" charset="0"/>
              </a:rPr>
              <a:t>相机，</a:t>
            </a:r>
            <a:endParaRPr lang="zh-CN" altLang="en-US" sz="2000" b="1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000" b="1" dirty="0">
                <a:latin typeface="Times New Roman" panose="02020603050405020304" pitchFamily="18" charset="0"/>
              </a:rPr>
              <a:t>2000</a:t>
            </a:r>
            <a:r>
              <a:rPr lang="zh-CN" altLang="en-US" sz="2000" b="1" dirty="0">
                <a:latin typeface="Times New Roman" panose="02020603050405020304" pitchFamily="18" charset="0"/>
              </a:rPr>
              <a:t>个</a:t>
            </a:r>
            <a:r>
              <a:rPr lang="en-US" altLang="zh-CN" sz="2000" b="1" dirty="0">
                <a:latin typeface="Times New Roman" panose="02020603050405020304" pitchFamily="18" charset="0"/>
              </a:rPr>
              <a:t>LED</a:t>
            </a:r>
            <a:endParaRPr lang="en-US" altLang="zh-CN" sz="20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8914" name="组合 8"/>
          <p:cNvGrpSpPr/>
          <p:nvPr/>
        </p:nvGrpSpPr>
        <p:grpSpPr>
          <a:xfrm>
            <a:off x="454025" y="234950"/>
            <a:ext cx="754063" cy="742950"/>
            <a:chOff x="454638" y="234297"/>
            <a:chExt cx="753531" cy="743620"/>
          </a:xfrm>
        </p:grpSpPr>
        <p:grpSp>
          <p:nvGrpSpPr>
            <p:cNvPr id="38921" name="组合 26"/>
            <p:cNvGrpSpPr/>
            <p:nvPr/>
          </p:nvGrpSpPr>
          <p:grpSpPr>
            <a:xfrm>
              <a:off x="454638" y="234297"/>
              <a:ext cx="745352" cy="743620"/>
              <a:chOff x="2481944" y="6134170"/>
              <a:chExt cx="995514" cy="993199"/>
            </a:xfrm>
          </p:grpSpPr>
          <p:sp>
            <p:nvSpPr>
              <p:cNvPr id="17" name="任意多边形 16"/>
              <p:cNvSpPr/>
              <p:nvPr/>
            </p:nvSpPr>
            <p:spPr>
              <a:xfrm rot="5400000">
                <a:off x="2481730" y="6858063"/>
                <a:ext cx="269521" cy="269090"/>
              </a:xfrm>
              <a:custGeom>
                <a:avLst/>
                <a:gdLst>
                  <a:gd name="connsiteX0" fmla="*/ 0 w 1030516"/>
                  <a:gd name="connsiteY0" fmla="*/ 1030515 h 1030515"/>
                  <a:gd name="connsiteX1" fmla="*/ 0 w 1030516"/>
                  <a:gd name="connsiteY1" fmla="*/ 850515 h 1030515"/>
                  <a:gd name="connsiteX2" fmla="*/ 850516 w 1030516"/>
                  <a:gd name="connsiteY2" fmla="*/ 850515 h 1030515"/>
                  <a:gd name="connsiteX3" fmla="*/ 850516 w 1030516"/>
                  <a:gd name="connsiteY3" fmla="*/ 0 h 1030515"/>
                  <a:gd name="connsiteX4" fmla="*/ 1030516 w 1030516"/>
                  <a:gd name="connsiteY4" fmla="*/ 0 h 1030515"/>
                  <a:gd name="connsiteX5" fmla="*/ 1030516 w 1030516"/>
                  <a:gd name="connsiteY5" fmla="*/ 1030515 h 1030515"/>
                  <a:gd name="connsiteX6" fmla="*/ 850516 w 1030516"/>
                  <a:gd name="connsiteY6" fmla="*/ 1030515 h 1030515"/>
                  <a:gd name="connsiteX7" fmla="*/ 850516 w 1030516"/>
                  <a:gd name="connsiteY7" fmla="*/ 1030515 h 10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0516" h="1030515">
                    <a:moveTo>
                      <a:pt x="0" y="1030515"/>
                    </a:moveTo>
                    <a:lnTo>
                      <a:pt x="0" y="850515"/>
                    </a:lnTo>
                    <a:lnTo>
                      <a:pt x="850516" y="850515"/>
                    </a:lnTo>
                    <a:lnTo>
                      <a:pt x="850516" y="0"/>
                    </a:lnTo>
                    <a:lnTo>
                      <a:pt x="1030516" y="0"/>
                    </a:lnTo>
                    <a:lnTo>
                      <a:pt x="1030516" y="1030515"/>
                    </a:lnTo>
                    <a:lnTo>
                      <a:pt x="850516" y="1030515"/>
                    </a:lnTo>
                    <a:lnTo>
                      <a:pt x="850516" y="1030515"/>
                    </a:lnTo>
                    <a:close/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" name="任意多边形 17"/>
              <p:cNvSpPr/>
              <p:nvPr/>
            </p:nvSpPr>
            <p:spPr>
              <a:xfrm rot="16200000" flipH="1">
                <a:off x="3208483" y="6858064"/>
                <a:ext cx="269521" cy="269089"/>
              </a:xfrm>
              <a:custGeom>
                <a:avLst/>
                <a:gdLst>
                  <a:gd name="connsiteX0" fmla="*/ 0 w 1030516"/>
                  <a:gd name="connsiteY0" fmla="*/ 1030515 h 1030515"/>
                  <a:gd name="connsiteX1" fmla="*/ 0 w 1030516"/>
                  <a:gd name="connsiteY1" fmla="*/ 850515 h 1030515"/>
                  <a:gd name="connsiteX2" fmla="*/ 850516 w 1030516"/>
                  <a:gd name="connsiteY2" fmla="*/ 850515 h 1030515"/>
                  <a:gd name="connsiteX3" fmla="*/ 850516 w 1030516"/>
                  <a:gd name="connsiteY3" fmla="*/ 0 h 1030515"/>
                  <a:gd name="connsiteX4" fmla="*/ 1030516 w 1030516"/>
                  <a:gd name="connsiteY4" fmla="*/ 0 h 1030515"/>
                  <a:gd name="connsiteX5" fmla="*/ 1030516 w 1030516"/>
                  <a:gd name="connsiteY5" fmla="*/ 1030515 h 1030515"/>
                  <a:gd name="connsiteX6" fmla="*/ 850516 w 1030516"/>
                  <a:gd name="connsiteY6" fmla="*/ 1030515 h 1030515"/>
                  <a:gd name="connsiteX7" fmla="*/ 850516 w 1030516"/>
                  <a:gd name="connsiteY7" fmla="*/ 1030515 h 10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0516" h="1030515">
                    <a:moveTo>
                      <a:pt x="0" y="1030515"/>
                    </a:moveTo>
                    <a:lnTo>
                      <a:pt x="0" y="850515"/>
                    </a:lnTo>
                    <a:lnTo>
                      <a:pt x="850516" y="850515"/>
                    </a:lnTo>
                    <a:lnTo>
                      <a:pt x="850516" y="0"/>
                    </a:lnTo>
                    <a:lnTo>
                      <a:pt x="1030516" y="0"/>
                    </a:lnTo>
                    <a:lnTo>
                      <a:pt x="1030516" y="1030515"/>
                    </a:lnTo>
                    <a:lnTo>
                      <a:pt x="850516" y="1030515"/>
                    </a:lnTo>
                    <a:lnTo>
                      <a:pt x="850516" y="1030515"/>
                    </a:lnTo>
                    <a:close/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 rot="16200000" flipV="1">
                <a:off x="2481729" y="6134386"/>
                <a:ext cx="269523" cy="269090"/>
              </a:xfrm>
              <a:custGeom>
                <a:avLst/>
                <a:gdLst>
                  <a:gd name="connsiteX0" fmla="*/ 0 w 1030516"/>
                  <a:gd name="connsiteY0" fmla="*/ 1030515 h 1030515"/>
                  <a:gd name="connsiteX1" fmla="*/ 0 w 1030516"/>
                  <a:gd name="connsiteY1" fmla="*/ 850515 h 1030515"/>
                  <a:gd name="connsiteX2" fmla="*/ 850516 w 1030516"/>
                  <a:gd name="connsiteY2" fmla="*/ 850515 h 1030515"/>
                  <a:gd name="connsiteX3" fmla="*/ 850516 w 1030516"/>
                  <a:gd name="connsiteY3" fmla="*/ 0 h 1030515"/>
                  <a:gd name="connsiteX4" fmla="*/ 1030516 w 1030516"/>
                  <a:gd name="connsiteY4" fmla="*/ 0 h 1030515"/>
                  <a:gd name="connsiteX5" fmla="*/ 1030516 w 1030516"/>
                  <a:gd name="connsiteY5" fmla="*/ 1030515 h 1030515"/>
                  <a:gd name="connsiteX6" fmla="*/ 850516 w 1030516"/>
                  <a:gd name="connsiteY6" fmla="*/ 1030515 h 1030515"/>
                  <a:gd name="connsiteX7" fmla="*/ 850516 w 1030516"/>
                  <a:gd name="connsiteY7" fmla="*/ 1030515 h 10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0516" h="1030515">
                    <a:moveTo>
                      <a:pt x="0" y="1030515"/>
                    </a:moveTo>
                    <a:lnTo>
                      <a:pt x="0" y="850515"/>
                    </a:lnTo>
                    <a:lnTo>
                      <a:pt x="850516" y="850515"/>
                    </a:lnTo>
                    <a:lnTo>
                      <a:pt x="850516" y="0"/>
                    </a:lnTo>
                    <a:lnTo>
                      <a:pt x="1030516" y="0"/>
                    </a:lnTo>
                    <a:lnTo>
                      <a:pt x="1030516" y="1030515"/>
                    </a:lnTo>
                    <a:lnTo>
                      <a:pt x="850516" y="1030515"/>
                    </a:lnTo>
                    <a:lnTo>
                      <a:pt x="850516" y="1030515"/>
                    </a:lnTo>
                    <a:close/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任意多边形 19"/>
              <p:cNvSpPr/>
              <p:nvPr/>
            </p:nvSpPr>
            <p:spPr>
              <a:xfrm rot="5400000" flipH="1" flipV="1">
                <a:off x="3208481" y="6134387"/>
                <a:ext cx="269523" cy="269089"/>
              </a:xfrm>
              <a:custGeom>
                <a:avLst/>
                <a:gdLst>
                  <a:gd name="connsiteX0" fmla="*/ 0 w 1030516"/>
                  <a:gd name="connsiteY0" fmla="*/ 1030515 h 1030515"/>
                  <a:gd name="connsiteX1" fmla="*/ 0 w 1030516"/>
                  <a:gd name="connsiteY1" fmla="*/ 850515 h 1030515"/>
                  <a:gd name="connsiteX2" fmla="*/ 850516 w 1030516"/>
                  <a:gd name="connsiteY2" fmla="*/ 850515 h 1030515"/>
                  <a:gd name="connsiteX3" fmla="*/ 850516 w 1030516"/>
                  <a:gd name="connsiteY3" fmla="*/ 0 h 1030515"/>
                  <a:gd name="connsiteX4" fmla="*/ 1030516 w 1030516"/>
                  <a:gd name="connsiteY4" fmla="*/ 0 h 1030515"/>
                  <a:gd name="connsiteX5" fmla="*/ 1030516 w 1030516"/>
                  <a:gd name="connsiteY5" fmla="*/ 1030515 h 1030515"/>
                  <a:gd name="connsiteX6" fmla="*/ 850516 w 1030516"/>
                  <a:gd name="connsiteY6" fmla="*/ 1030515 h 1030515"/>
                  <a:gd name="connsiteX7" fmla="*/ 850516 w 1030516"/>
                  <a:gd name="connsiteY7" fmla="*/ 1030515 h 10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0516" h="1030515">
                    <a:moveTo>
                      <a:pt x="0" y="1030515"/>
                    </a:moveTo>
                    <a:lnTo>
                      <a:pt x="0" y="850515"/>
                    </a:lnTo>
                    <a:lnTo>
                      <a:pt x="850516" y="850515"/>
                    </a:lnTo>
                    <a:lnTo>
                      <a:pt x="850516" y="0"/>
                    </a:lnTo>
                    <a:lnTo>
                      <a:pt x="1030516" y="0"/>
                    </a:lnTo>
                    <a:lnTo>
                      <a:pt x="1030516" y="1030515"/>
                    </a:lnTo>
                    <a:lnTo>
                      <a:pt x="850516" y="1030515"/>
                    </a:lnTo>
                    <a:lnTo>
                      <a:pt x="850516" y="1030515"/>
                    </a:lnTo>
                    <a:close/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38922" name="文本框 27"/>
            <p:cNvSpPr txBox="1"/>
            <p:nvPr/>
          </p:nvSpPr>
          <p:spPr>
            <a:xfrm>
              <a:off x="501051" y="327368"/>
              <a:ext cx="707118" cy="58477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1" hangingPunct="1"/>
              <a:r>
                <a: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8915" name="文本框 27"/>
          <p:cNvSpPr txBox="1"/>
          <p:nvPr/>
        </p:nvSpPr>
        <p:spPr>
          <a:xfrm>
            <a:off x="1309688" y="288925"/>
            <a:ext cx="3986212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光场非均匀采样理论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916" name="Object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64125" y="3930650"/>
            <a:ext cx="1514475" cy="1512888"/>
          </a:xfrm>
          <a:prstGeom prst="rect">
            <a:avLst/>
          </a:prstGeom>
          <a:noFill/>
          <a:ln w="38100">
            <a:noFill/>
          </a:ln>
        </p:spPr>
      </p:pic>
      <p:pic>
        <p:nvPicPr>
          <p:cNvPr id="38917" name="图片 46" descr="C:\Users\Administrator\Desktop\硬件照片\小图片\相机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3" y="3971925"/>
            <a:ext cx="1919287" cy="13858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18" name="图片 47" descr="C:\Users\Administrator\Desktop\test\r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138" y="1473200"/>
            <a:ext cx="4354512" cy="3781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19" name="图片 48" descr="C:\Users\Administrator\Desktop\图2.2硬件系统副本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413" y="1546225"/>
            <a:ext cx="5537200" cy="2152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20" name="图片 49" descr="C:\Users\Administrator\Desktop\硬件照片\小图片\1394B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738" y="3984625"/>
            <a:ext cx="2028825" cy="13795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9938" name="组合 8"/>
          <p:cNvGrpSpPr/>
          <p:nvPr/>
        </p:nvGrpSpPr>
        <p:grpSpPr>
          <a:xfrm>
            <a:off x="454025" y="234950"/>
            <a:ext cx="754063" cy="742950"/>
            <a:chOff x="454638" y="234297"/>
            <a:chExt cx="753531" cy="743620"/>
          </a:xfrm>
        </p:grpSpPr>
        <p:grpSp>
          <p:nvGrpSpPr>
            <p:cNvPr id="39970" name="组合 26"/>
            <p:cNvGrpSpPr/>
            <p:nvPr/>
          </p:nvGrpSpPr>
          <p:grpSpPr>
            <a:xfrm>
              <a:off x="454638" y="234297"/>
              <a:ext cx="745352" cy="743620"/>
              <a:chOff x="2481944" y="6134170"/>
              <a:chExt cx="995514" cy="993199"/>
            </a:xfrm>
          </p:grpSpPr>
          <p:sp>
            <p:nvSpPr>
              <p:cNvPr id="17" name="任意多边形 16"/>
              <p:cNvSpPr/>
              <p:nvPr/>
            </p:nvSpPr>
            <p:spPr>
              <a:xfrm rot="5400000">
                <a:off x="2481730" y="6858063"/>
                <a:ext cx="269521" cy="269090"/>
              </a:xfrm>
              <a:custGeom>
                <a:avLst/>
                <a:gdLst>
                  <a:gd name="connsiteX0" fmla="*/ 0 w 1030516"/>
                  <a:gd name="connsiteY0" fmla="*/ 1030515 h 1030515"/>
                  <a:gd name="connsiteX1" fmla="*/ 0 w 1030516"/>
                  <a:gd name="connsiteY1" fmla="*/ 850515 h 1030515"/>
                  <a:gd name="connsiteX2" fmla="*/ 850516 w 1030516"/>
                  <a:gd name="connsiteY2" fmla="*/ 850515 h 1030515"/>
                  <a:gd name="connsiteX3" fmla="*/ 850516 w 1030516"/>
                  <a:gd name="connsiteY3" fmla="*/ 0 h 1030515"/>
                  <a:gd name="connsiteX4" fmla="*/ 1030516 w 1030516"/>
                  <a:gd name="connsiteY4" fmla="*/ 0 h 1030515"/>
                  <a:gd name="connsiteX5" fmla="*/ 1030516 w 1030516"/>
                  <a:gd name="connsiteY5" fmla="*/ 1030515 h 1030515"/>
                  <a:gd name="connsiteX6" fmla="*/ 850516 w 1030516"/>
                  <a:gd name="connsiteY6" fmla="*/ 1030515 h 1030515"/>
                  <a:gd name="connsiteX7" fmla="*/ 850516 w 1030516"/>
                  <a:gd name="connsiteY7" fmla="*/ 1030515 h 10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0516" h="1030515">
                    <a:moveTo>
                      <a:pt x="0" y="1030515"/>
                    </a:moveTo>
                    <a:lnTo>
                      <a:pt x="0" y="850515"/>
                    </a:lnTo>
                    <a:lnTo>
                      <a:pt x="850516" y="850515"/>
                    </a:lnTo>
                    <a:lnTo>
                      <a:pt x="850516" y="0"/>
                    </a:lnTo>
                    <a:lnTo>
                      <a:pt x="1030516" y="0"/>
                    </a:lnTo>
                    <a:lnTo>
                      <a:pt x="1030516" y="1030515"/>
                    </a:lnTo>
                    <a:lnTo>
                      <a:pt x="850516" y="1030515"/>
                    </a:lnTo>
                    <a:lnTo>
                      <a:pt x="850516" y="1030515"/>
                    </a:lnTo>
                    <a:close/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" name="任意多边形 17"/>
              <p:cNvSpPr/>
              <p:nvPr/>
            </p:nvSpPr>
            <p:spPr>
              <a:xfrm rot="16200000" flipH="1">
                <a:off x="3208483" y="6858064"/>
                <a:ext cx="269521" cy="269089"/>
              </a:xfrm>
              <a:custGeom>
                <a:avLst/>
                <a:gdLst>
                  <a:gd name="connsiteX0" fmla="*/ 0 w 1030516"/>
                  <a:gd name="connsiteY0" fmla="*/ 1030515 h 1030515"/>
                  <a:gd name="connsiteX1" fmla="*/ 0 w 1030516"/>
                  <a:gd name="connsiteY1" fmla="*/ 850515 h 1030515"/>
                  <a:gd name="connsiteX2" fmla="*/ 850516 w 1030516"/>
                  <a:gd name="connsiteY2" fmla="*/ 850515 h 1030515"/>
                  <a:gd name="connsiteX3" fmla="*/ 850516 w 1030516"/>
                  <a:gd name="connsiteY3" fmla="*/ 0 h 1030515"/>
                  <a:gd name="connsiteX4" fmla="*/ 1030516 w 1030516"/>
                  <a:gd name="connsiteY4" fmla="*/ 0 h 1030515"/>
                  <a:gd name="connsiteX5" fmla="*/ 1030516 w 1030516"/>
                  <a:gd name="connsiteY5" fmla="*/ 1030515 h 1030515"/>
                  <a:gd name="connsiteX6" fmla="*/ 850516 w 1030516"/>
                  <a:gd name="connsiteY6" fmla="*/ 1030515 h 1030515"/>
                  <a:gd name="connsiteX7" fmla="*/ 850516 w 1030516"/>
                  <a:gd name="connsiteY7" fmla="*/ 1030515 h 10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0516" h="1030515">
                    <a:moveTo>
                      <a:pt x="0" y="1030515"/>
                    </a:moveTo>
                    <a:lnTo>
                      <a:pt x="0" y="850515"/>
                    </a:lnTo>
                    <a:lnTo>
                      <a:pt x="850516" y="850515"/>
                    </a:lnTo>
                    <a:lnTo>
                      <a:pt x="850516" y="0"/>
                    </a:lnTo>
                    <a:lnTo>
                      <a:pt x="1030516" y="0"/>
                    </a:lnTo>
                    <a:lnTo>
                      <a:pt x="1030516" y="1030515"/>
                    </a:lnTo>
                    <a:lnTo>
                      <a:pt x="850516" y="1030515"/>
                    </a:lnTo>
                    <a:lnTo>
                      <a:pt x="850516" y="1030515"/>
                    </a:lnTo>
                    <a:close/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 rot="16200000" flipV="1">
                <a:off x="2481729" y="6134386"/>
                <a:ext cx="269523" cy="269090"/>
              </a:xfrm>
              <a:custGeom>
                <a:avLst/>
                <a:gdLst>
                  <a:gd name="connsiteX0" fmla="*/ 0 w 1030516"/>
                  <a:gd name="connsiteY0" fmla="*/ 1030515 h 1030515"/>
                  <a:gd name="connsiteX1" fmla="*/ 0 w 1030516"/>
                  <a:gd name="connsiteY1" fmla="*/ 850515 h 1030515"/>
                  <a:gd name="connsiteX2" fmla="*/ 850516 w 1030516"/>
                  <a:gd name="connsiteY2" fmla="*/ 850515 h 1030515"/>
                  <a:gd name="connsiteX3" fmla="*/ 850516 w 1030516"/>
                  <a:gd name="connsiteY3" fmla="*/ 0 h 1030515"/>
                  <a:gd name="connsiteX4" fmla="*/ 1030516 w 1030516"/>
                  <a:gd name="connsiteY4" fmla="*/ 0 h 1030515"/>
                  <a:gd name="connsiteX5" fmla="*/ 1030516 w 1030516"/>
                  <a:gd name="connsiteY5" fmla="*/ 1030515 h 1030515"/>
                  <a:gd name="connsiteX6" fmla="*/ 850516 w 1030516"/>
                  <a:gd name="connsiteY6" fmla="*/ 1030515 h 1030515"/>
                  <a:gd name="connsiteX7" fmla="*/ 850516 w 1030516"/>
                  <a:gd name="connsiteY7" fmla="*/ 1030515 h 10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0516" h="1030515">
                    <a:moveTo>
                      <a:pt x="0" y="1030515"/>
                    </a:moveTo>
                    <a:lnTo>
                      <a:pt x="0" y="850515"/>
                    </a:lnTo>
                    <a:lnTo>
                      <a:pt x="850516" y="850515"/>
                    </a:lnTo>
                    <a:lnTo>
                      <a:pt x="850516" y="0"/>
                    </a:lnTo>
                    <a:lnTo>
                      <a:pt x="1030516" y="0"/>
                    </a:lnTo>
                    <a:lnTo>
                      <a:pt x="1030516" y="1030515"/>
                    </a:lnTo>
                    <a:lnTo>
                      <a:pt x="850516" y="1030515"/>
                    </a:lnTo>
                    <a:lnTo>
                      <a:pt x="850516" y="1030515"/>
                    </a:lnTo>
                    <a:close/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任意多边形 19"/>
              <p:cNvSpPr/>
              <p:nvPr/>
            </p:nvSpPr>
            <p:spPr>
              <a:xfrm rot="5400000" flipH="1" flipV="1">
                <a:off x="3208481" y="6134387"/>
                <a:ext cx="269523" cy="269089"/>
              </a:xfrm>
              <a:custGeom>
                <a:avLst/>
                <a:gdLst>
                  <a:gd name="connsiteX0" fmla="*/ 0 w 1030516"/>
                  <a:gd name="connsiteY0" fmla="*/ 1030515 h 1030515"/>
                  <a:gd name="connsiteX1" fmla="*/ 0 w 1030516"/>
                  <a:gd name="connsiteY1" fmla="*/ 850515 h 1030515"/>
                  <a:gd name="connsiteX2" fmla="*/ 850516 w 1030516"/>
                  <a:gd name="connsiteY2" fmla="*/ 850515 h 1030515"/>
                  <a:gd name="connsiteX3" fmla="*/ 850516 w 1030516"/>
                  <a:gd name="connsiteY3" fmla="*/ 0 h 1030515"/>
                  <a:gd name="connsiteX4" fmla="*/ 1030516 w 1030516"/>
                  <a:gd name="connsiteY4" fmla="*/ 0 h 1030515"/>
                  <a:gd name="connsiteX5" fmla="*/ 1030516 w 1030516"/>
                  <a:gd name="connsiteY5" fmla="*/ 1030515 h 1030515"/>
                  <a:gd name="connsiteX6" fmla="*/ 850516 w 1030516"/>
                  <a:gd name="connsiteY6" fmla="*/ 1030515 h 1030515"/>
                  <a:gd name="connsiteX7" fmla="*/ 850516 w 1030516"/>
                  <a:gd name="connsiteY7" fmla="*/ 1030515 h 10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0516" h="1030515">
                    <a:moveTo>
                      <a:pt x="0" y="1030515"/>
                    </a:moveTo>
                    <a:lnTo>
                      <a:pt x="0" y="850515"/>
                    </a:lnTo>
                    <a:lnTo>
                      <a:pt x="850516" y="850515"/>
                    </a:lnTo>
                    <a:lnTo>
                      <a:pt x="850516" y="0"/>
                    </a:lnTo>
                    <a:lnTo>
                      <a:pt x="1030516" y="0"/>
                    </a:lnTo>
                    <a:lnTo>
                      <a:pt x="1030516" y="1030515"/>
                    </a:lnTo>
                    <a:lnTo>
                      <a:pt x="850516" y="1030515"/>
                    </a:lnTo>
                    <a:lnTo>
                      <a:pt x="850516" y="1030515"/>
                    </a:lnTo>
                    <a:close/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39971" name="文本框 27"/>
            <p:cNvSpPr txBox="1"/>
            <p:nvPr/>
          </p:nvSpPr>
          <p:spPr>
            <a:xfrm>
              <a:off x="501051" y="327368"/>
              <a:ext cx="707118" cy="58477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1" hangingPunct="1"/>
              <a:r>
                <a: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9939" name="文本框 27"/>
          <p:cNvSpPr txBox="1"/>
          <p:nvPr/>
        </p:nvSpPr>
        <p:spPr>
          <a:xfrm>
            <a:off x="1309688" y="288925"/>
            <a:ext cx="3986212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微透镜阵列型光场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940" name="组合 24"/>
          <p:cNvGrpSpPr/>
          <p:nvPr/>
        </p:nvGrpSpPr>
        <p:grpSpPr>
          <a:xfrm>
            <a:off x="1114425" y="3800475"/>
            <a:ext cx="5915025" cy="1876425"/>
            <a:chOff x="3230517" y="2560336"/>
            <a:chExt cx="5914603" cy="1876776"/>
          </a:xfrm>
        </p:grpSpPr>
        <p:grpSp>
          <p:nvGrpSpPr>
            <p:cNvPr id="39961" name="组合 9"/>
            <p:cNvGrpSpPr/>
            <p:nvPr/>
          </p:nvGrpSpPr>
          <p:grpSpPr>
            <a:xfrm>
              <a:off x="3230517" y="2560336"/>
              <a:ext cx="1349486" cy="1876776"/>
              <a:chOff x="278189" y="2569628"/>
              <a:chExt cx="1349486" cy="1876776"/>
            </a:xfrm>
          </p:grpSpPr>
          <p:pic>
            <p:nvPicPr>
              <p:cNvPr id="39968" name="Picture 5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278189" y="2569628"/>
                <a:ext cx="1349486" cy="144000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9969" name="矩形 33"/>
              <p:cNvSpPr/>
              <p:nvPr/>
            </p:nvSpPr>
            <p:spPr>
              <a:xfrm>
                <a:off x="495901" y="4077072"/>
                <a:ext cx="979755" cy="3693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p>
                <a:pPr eaLnBrk="1" hangingPunct="1"/>
                <a:r>
                  <a:rPr lang="en-US" altLang="zh-CN" dirty="0">
                    <a:latin typeface="Times New Roman" panose="02020603050405020304" pitchFamily="18" charset="0"/>
                  </a:rPr>
                  <a:t>3D-Data</a:t>
                </a:r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39962" name="组合 10"/>
            <p:cNvGrpSpPr/>
            <p:nvPr/>
          </p:nvGrpSpPr>
          <p:grpSpPr>
            <a:xfrm>
              <a:off x="4716016" y="2605474"/>
              <a:ext cx="2167970" cy="1800200"/>
              <a:chOff x="2039410" y="2780928"/>
              <a:chExt cx="2167970" cy="1800200"/>
            </a:xfrm>
          </p:grpSpPr>
          <p:pic>
            <p:nvPicPr>
              <p:cNvPr id="39966" name="Picture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39410" y="2780928"/>
                <a:ext cx="2167970" cy="144000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9967" name="矩形 31"/>
              <p:cNvSpPr/>
              <p:nvPr/>
            </p:nvSpPr>
            <p:spPr>
              <a:xfrm>
                <a:off x="2474620" y="4211796"/>
                <a:ext cx="1377300" cy="3693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p>
                <a:pPr eaLnBrk="1" hangingPunct="1"/>
                <a:r>
                  <a:rPr lang="en-US" altLang="zh-CN" dirty="0">
                    <a:latin typeface="Times New Roman" panose="02020603050405020304" pitchFamily="18" charset="0"/>
                  </a:rPr>
                  <a:t>All-In-Focus</a:t>
                </a:r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39963" name="组合 14"/>
            <p:cNvGrpSpPr/>
            <p:nvPr/>
          </p:nvGrpSpPr>
          <p:grpSpPr>
            <a:xfrm>
              <a:off x="6977150" y="2596182"/>
              <a:ext cx="2167970" cy="1800200"/>
              <a:chOff x="4644008" y="2780928"/>
              <a:chExt cx="2167970" cy="1800200"/>
            </a:xfrm>
          </p:grpSpPr>
          <p:pic>
            <p:nvPicPr>
              <p:cNvPr id="39964" name="Picture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44008" y="2780928"/>
                <a:ext cx="2167970" cy="144000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9965" name="矩形 29"/>
              <p:cNvSpPr/>
              <p:nvPr/>
            </p:nvSpPr>
            <p:spPr>
              <a:xfrm>
                <a:off x="4824957" y="4211796"/>
                <a:ext cx="1806072" cy="3693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p>
                <a:pPr eaLnBrk="1" hangingPunct="1"/>
                <a:r>
                  <a:rPr lang="en-US" altLang="zh-CN" dirty="0">
                    <a:latin typeface="Times New Roman" panose="02020603050405020304" pitchFamily="18" charset="0"/>
                  </a:rPr>
                  <a:t>Image Processing</a:t>
                </a:r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</p:grpSp>
      </p:grpSp>
      <p:pic>
        <p:nvPicPr>
          <p:cNvPr id="39941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825" y="1570038"/>
            <a:ext cx="3708400" cy="2079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942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8575" y="3862388"/>
            <a:ext cx="3914775" cy="18732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9943" name="组合 54"/>
          <p:cNvGrpSpPr/>
          <p:nvPr/>
        </p:nvGrpSpPr>
        <p:grpSpPr>
          <a:xfrm>
            <a:off x="750888" y="1624013"/>
            <a:ext cx="6416675" cy="1479550"/>
            <a:chOff x="1091820" y="1596472"/>
            <a:chExt cx="6417431" cy="1479167"/>
          </a:xfrm>
        </p:grpSpPr>
        <p:grpSp>
          <p:nvGrpSpPr>
            <p:cNvPr id="39944" name="组合 14"/>
            <p:cNvGrpSpPr/>
            <p:nvPr/>
          </p:nvGrpSpPr>
          <p:grpSpPr>
            <a:xfrm>
              <a:off x="1091820" y="1626895"/>
              <a:ext cx="1459211" cy="1441031"/>
              <a:chOff x="17192" y="70732"/>
              <a:chExt cx="1689730" cy="1783384"/>
            </a:xfrm>
          </p:grpSpPr>
          <p:pic>
            <p:nvPicPr>
              <p:cNvPr id="39959" name="Picture 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192" y="70732"/>
                <a:ext cx="1689730" cy="144000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9960" name="矩形 20"/>
              <p:cNvSpPr/>
              <p:nvPr/>
            </p:nvSpPr>
            <p:spPr>
              <a:xfrm>
                <a:off x="269877" y="1484784"/>
                <a:ext cx="1205779" cy="3693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p>
                <a:pPr eaLnBrk="1" hangingPunct="1"/>
                <a:r>
                  <a:rPr lang="en-US" altLang="zh-CN" dirty="0">
                    <a:latin typeface="Times New Roman" panose="02020603050405020304" pitchFamily="18" charset="0"/>
                  </a:rPr>
                  <a:t>Single shot</a:t>
                </a:r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39945" name="组合 21"/>
            <p:cNvGrpSpPr/>
            <p:nvPr/>
          </p:nvGrpSpPr>
          <p:grpSpPr>
            <a:xfrm>
              <a:off x="3115900" y="1628170"/>
              <a:ext cx="1975315" cy="1447469"/>
              <a:chOff x="2651510" y="62764"/>
              <a:chExt cx="2287365" cy="1791352"/>
            </a:xfrm>
          </p:grpSpPr>
          <p:pic>
            <p:nvPicPr>
              <p:cNvPr id="39957" name="Picture 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51510" y="62764"/>
                <a:ext cx="2287365" cy="144000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9958" name="矩形 23"/>
              <p:cNvSpPr/>
              <p:nvPr/>
            </p:nvSpPr>
            <p:spPr>
              <a:xfrm>
                <a:off x="3198160" y="1484784"/>
                <a:ext cx="1229824" cy="3693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p>
                <a:pPr eaLnBrk="1" hangingPunct="1"/>
                <a:r>
                  <a:rPr lang="en-US" altLang="zh-CN" dirty="0">
                    <a:latin typeface="Times New Roman" panose="02020603050405020304" pitchFamily="18" charset="0"/>
                  </a:rPr>
                  <a:t>Raw image</a:t>
                </a:r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39946" name="组合 8"/>
            <p:cNvGrpSpPr/>
            <p:nvPr/>
          </p:nvGrpSpPr>
          <p:grpSpPr>
            <a:xfrm>
              <a:off x="5637043" y="1596472"/>
              <a:ext cx="1872208" cy="1440000"/>
              <a:chOff x="6032748" y="0"/>
              <a:chExt cx="2167970" cy="1782108"/>
            </a:xfrm>
          </p:grpSpPr>
          <p:pic>
            <p:nvPicPr>
              <p:cNvPr id="39955" name="Picture 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32748" y="0"/>
                <a:ext cx="2167970" cy="144000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9956" name="矩形 36"/>
              <p:cNvSpPr/>
              <p:nvPr/>
            </p:nvSpPr>
            <p:spPr>
              <a:xfrm>
                <a:off x="6520768" y="1412776"/>
                <a:ext cx="1229824" cy="3693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p>
                <a:pPr eaLnBrk="1" hangingPunct="1"/>
                <a:r>
                  <a:rPr lang="en-US" altLang="zh-CN" dirty="0">
                    <a:latin typeface="Times New Roman" panose="02020603050405020304" pitchFamily="18" charset="0"/>
                  </a:rPr>
                  <a:t>Depth Map</a:t>
                </a:r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2" name="椭圆 41"/>
            <p:cNvSpPr/>
            <p:nvPr/>
          </p:nvSpPr>
          <p:spPr bwMode="auto">
            <a:xfrm flipH="1">
              <a:off x="2696971" y="2085295"/>
              <a:ext cx="319126" cy="317418"/>
            </a:xfrm>
            <a:prstGeom prst="ellipse">
              <a:avLst/>
            </a:prstGeom>
            <a:solidFill>
              <a:srgbClr val="30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39948" name="组合 63"/>
            <p:cNvGrpSpPr/>
            <p:nvPr/>
          </p:nvGrpSpPr>
          <p:grpSpPr>
            <a:xfrm flipH="1">
              <a:off x="2812821" y="2213855"/>
              <a:ext cx="103772" cy="124289"/>
              <a:chOff x="6809670" y="2503715"/>
              <a:chExt cx="304800" cy="367926"/>
            </a:xfrm>
          </p:grpSpPr>
          <p:cxnSp>
            <p:nvCxnSpPr>
              <p:cNvPr id="44" name="直接连接符 43"/>
              <p:cNvCxnSpPr/>
              <p:nvPr/>
            </p:nvCxnSpPr>
            <p:spPr>
              <a:xfrm rot="2700000">
                <a:off x="6962757" y="2352138"/>
                <a:ext cx="0" cy="303117"/>
              </a:xfrm>
              <a:prstGeom prst="line">
                <a:avLst/>
              </a:prstGeom>
              <a:ln w="254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 rot="18900000" flipV="1">
                <a:off x="6962757" y="2568255"/>
                <a:ext cx="0" cy="303117"/>
              </a:xfrm>
              <a:prstGeom prst="line">
                <a:avLst/>
              </a:prstGeom>
              <a:ln w="254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椭圆 50"/>
            <p:cNvSpPr/>
            <p:nvPr/>
          </p:nvSpPr>
          <p:spPr bwMode="auto">
            <a:xfrm flipH="1">
              <a:off x="5180114" y="2099579"/>
              <a:ext cx="320713" cy="315831"/>
            </a:xfrm>
            <a:prstGeom prst="ellipse">
              <a:avLst/>
            </a:prstGeom>
            <a:solidFill>
              <a:srgbClr val="30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39950" name="组合 63"/>
            <p:cNvGrpSpPr/>
            <p:nvPr/>
          </p:nvGrpSpPr>
          <p:grpSpPr>
            <a:xfrm flipH="1">
              <a:off x="5296714" y="2227502"/>
              <a:ext cx="103772" cy="124289"/>
              <a:chOff x="6809670" y="2503715"/>
              <a:chExt cx="304800" cy="367926"/>
            </a:xfrm>
          </p:grpSpPr>
          <p:cxnSp>
            <p:nvCxnSpPr>
              <p:cNvPr id="53" name="直接连接符 52"/>
              <p:cNvCxnSpPr/>
              <p:nvPr/>
            </p:nvCxnSpPr>
            <p:spPr>
              <a:xfrm rot="2700000">
                <a:off x="6962631" y="2351693"/>
                <a:ext cx="0" cy="307782"/>
              </a:xfrm>
              <a:prstGeom prst="line">
                <a:avLst/>
              </a:prstGeom>
              <a:ln w="254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>
              <a:xfrm rot="18900000" flipV="1">
                <a:off x="6962631" y="2567809"/>
                <a:ext cx="0" cy="307782"/>
              </a:xfrm>
              <a:prstGeom prst="line">
                <a:avLst/>
              </a:prstGeom>
              <a:ln w="254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962" name="组合 8"/>
          <p:cNvGrpSpPr/>
          <p:nvPr/>
        </p:nvGrpSpPr>
        <p:grpSpPr>
          <a:xfrm>
            <a:off x="454025" y="234950"/>
            <a:ext cx="754063" cy="742950"/>
            <a:chOff x="454638" y="234297"/>
            <a:chExt cx="753531" cy="743620"/>
          </a:xfrm>
        </p:grpSpPr>
        <p:grpSp>
          <p:nvGrpSpPr>
            <p:cNvPr id="40968" name="组合 26"/>
            <p:cNvGrpSpPr/>
            <p:nvPr/>
          </p:nvGrpSpPr>
          <p:grpSpPr>
            <a:xfrm>
              <a:off x="454638" y="234297"/>
              <a:ext cx="745352" cy="743620"/>
              <a:chOff x="2481944" y="6134170"/>
              <a:chExt cx="995514" cy="993199"/>
            </a:xfrm>
          </p:grpSpPr>
          <p:sp>
            <p:nvSpPr>
              <p:cNvPr id="17" name="任意多边形 16"/>
              <p:cNvSpPr/>
              <p:nvPr/>
            </p:nvSpPr>
            <p:spPr>
              <a:xfrm rot="5400000">
                <a:off x="2481730" y="6858063"/>
                <a:ext cx="269521" cy="269090"/>
              </a:xfrm>
              <a:custGeom>
                <a:avLst/>
                <a:gdLst>
                  <a:gd name="connsiteX0" fmla="*/ 0 w 1030516"/>
                  <a:gd name="connsiteY0" fmla="*/ 1030515 h 1030515"/>
                  <a:gd name="connsiteX1" fmla="*/ 0 w 1030516"/>
                  <a:gd name="connsiteY1" fmla="*/ 850515 h 1030515"/>
                  <a:gd name="connsiteX2" fmla="*/ 850516 w 1030516"/>
                  <a:gd name="connsiteY2" fmla="*/ 850515 h 1030515"/>
                  <a:gd name="connsiteX3" fmla="*/ 850516 w 1030516"/>
                  <a:gd name="connsiteY3" fmla="*/ 0 h 1030515"/>
                  <a:gd name="connsiteX4" fmla="*/ 1030516 w 1030516"/>
                  <a:gd name="connsiteY4" fmla="*/ 0 h 1030515"/>
                  <a:gd name="connsiteX5" fmla="*/ 1030516 w 1030516"/>
                  <a:gd name="connsiteY5" fmla="*/ 1030515 h 1030515"/>
                  <a:gd name="connsiteX6" fmla="*/ 850516 w 1030516"/>
                  <a:gd name="connsiteY6" fmla="*/ 1030515 h 1030515"/>
                  <a:gd name="connsiteX7" fmla="*/ 850516 w 1030516"/>
                  <a:gd name="connsiteY7" fmla="*/ 1030515 h 10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0516" h="1030515">
                    <a:moveTo>
                      <a:pt x="0" y="1030515"/>
                    </a:moveTo>
                    <a:lnTo>
                      <a:pt x="0" y="850515"/>
                    </a:lnTo>
                    <a:lnTo>
                      <a:pt x="850516" y="850515"/>
                    </a:lnTo>
                    <a:lnTo>
                      <a:pt x="850516" y="0"/>
                    </a:lnTo>
                    <a:lnTo>
                      <a:pt x="1030516" y="0"/>
                    </a:lnTo>
                    <a:lnTo>
                      <a:pt x="1030516" y="1030515"/>
                    </a:lnTo>
                    <a:lnTo>
                      <a:pt x="850516" y="1030515"/>
                    </a:lnTo>
                    <a:lnTo>
                      <a:pt x="850516" y="1030515"/>
                    </a:lnTo>
                    <a:close/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" name="任意多边形 17"/>
              <p:cNvSpPr/>
              <p:nvPr/>
            </p:nvSpPr>
            <p:spPr>
              <a:xfrm rot="16200000" flipH="1">
                <a:off x="3208483" y="6858064"/>
                <a:ext cx="269521" cy="269089"/>
              </a:xfrm>
              <a:custGeom>
                <a:avLst/>
                <a:gdLst>
                  <a:gd name="connsiteX0" fmla="*/ 0 w 1030516"/>
                  <a:gd name="connsiteY0" fmla="*/ 1030515 h 1030515"/>
                  <a:gd name="connsiteX1" fmla="*/ 0 w 1030516"/>
                  <a:gd name="connsiteY1" fmla="*/ 850515 h 1030515"/>
                  <a:gd name="connsiteX2" fmla="*/ 850516 w 1030516"/>
                  <a:gd name="connsiteY2" fmla="*/ 850515 h 1030515"/>
                  <a:gd name="connsiteX3" fmla="*/ 850516 w 1030516"/>
                  <a:gd name="connsiteY3" fmla="*/ 0 h 1030515"/>
                  <a:gd name="connsiteX4" fmla="*/ 1030516 w 1030516"/>
                  <a:gd name="connsiteY4" fmla="*/ 0 h 1030515"/>
                  <a:gd name="connsiteX5" fmla="*/ 1030516 w 1030516"/>
                  <a:gd name="connsiteY5" fmla="*/ 1030515 h 1030515"/>
                  <a:gd name="connsiteX6" fmla="*/ 850516 w 1030516"/>
                  <a:gd name="connsiteY6" fmla="*/ 1030515 h 1030515"/>
                  <a:gd name="connsiteX7" fmla="*/ 850516 w 1030516"/>
                  <a:gd name="connsiteY7" fmla="*/ 1030515 h 10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0516" h="1030515">
                    <a:moveTo>
                      <a:pt x="0" y="1030515"/>
                    </a:moveTo>
                    <a:lnTo>
                      <a:pt x="0" y="850515"/>
                    </a:lnTo>
                    <a:lnTo>
                      <a:pt x="850516" y="850515"/>
                    </a:lnTo>
                    <a:lnTo>
                      <a:pt x="850516" y="0"/>
                    </a:lnTo>
                    <a:lnTo>
                      <a:pt x="1030516" y="0"/>
                    </a:lnTo>
                    <a:lnTo>
                      <a:pt x="1030516" y="1030515"/>
                    </a:lnTo>
                    <a:lnTo>
                      <a:pt x="850516" y="1030515"/>
                    </a:lnTo>
                    <a:lnTo>
                      <a:pt x="850516" y="1030515"/>
                    </a:lnTo>
                    <a:close/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 rot="16200000" flipV="1">
                <a:off x="2481729" y="6134386"/>
                <a:ext cx="269523" cy="269090"/>
              </a:xfrm>
              <a:custGeom>
                <a:avLst/>
                <a:gdLst>
                  <a:gd name="connsiteX0" fmla="*/ 0 w 1030516"/>
                  <a:gd name="connsiteY0" fmla="*/ 1030515 h 1030515"/>
                  <a:gd name="connsiteX1" fmla="*/ 0 w 1030516"/>
                  <a:gd name="connsiteY1" fmla="*/ 850515 h 1030515"/>
                  <a:gd name="connsiteX2" fmla="*/ 850516 w 1030516"/>
                  <a:gd name="connsiteY2" fmla="*/ 850515 h 1030515"/>
                  <a:gd name="connsiteX3" fmla="*/ 850516 w 1030516"/>
                  <a:gd name="connsiteY3" fmla="*/ 0 h 1030515"/>
                  <a:gd name="connsiteX4" fmla="*/ 1030516 w 1030516"/>
                  <a:gd name="connsiteY4" fmla="*/ 0 h 1030515"/>
                  <a:gd name="connsiteX5" fmla="*/ 1030516 w 1030516"/>
                  <a:gd name="connsiteY5" fmla="*/ 1030515 h 1030515"/>
                  <a:gd name="connsiteX6" fmla="*/ 850516 w 1030516"/>
                  <a:gd name="connsiteY6" fmla="*/ 1030515 h 1030515"/>
                  <a:gd name="connsiteX7" fmla="*/ 850516 w 1030516"/>
                  <a:gd name="connsiteY7" fmla="*/ 1030515 h 10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0516" h="1030515">
                    <a:moveTo>
                      <a:pt x="0" y="1030515"/>
                    </a:moveTo>
                    <a:lnTo>
                      <a:pt x="0" y="850515"/>
                    </a:lnTo>
                    <a:lnTo>
                      <a:pt x="850516" y="850515"/>
                    </a:lnTo>
                    <a:lnTo>
                      <a:pt x="850516" y="0"/>
                    </a:lnTo>
                    <a:lnTo>
                      <a:pt x="1030516" y="0"/>
                    </a:lnTo>
                    <a:lnTo>
                      <a:pt x="1030516" y="1030515"/>
                    </a:lnTo>
                    <a:lnTo>
                      <a:pt x="850516" y="1030515"/>
                    </a:lnTo>
                    <a:lnTo>
                      <a:pt x="850516" y="1030515"/>
                    </a:lnTo>
                    <a:close/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任意多边形 19"/>
              <p:cNvSpPr/>
              <p:nvPr/>
            </p:nvSpPr>
            <p:spPr>
              <a:xfrm rot="5400000" flipH="1" flipV="1">
                <a:off x="3208481" y="6134387"/>
                <a:ext cx="269523" cy="269089"/>
              </a:xfrm>
              <a:custGeom>
                <a:avLst/>
                <a:gdLst>
                  <a:gd name="connsiteX0" fmla="*/ 0 w 1030516"/>
                  <a:gd name="connsiteY0" fmla="*/ 1030515 h 1030515"/>
                  <a:gd name="connsiteX1" fmla="*/ 0 w 1030516"/>
                  <a:gd name="connsiteY1" fmla="*/ 850515 h 1030515"/>
                  <a:gd name="connsiteX2" fmla="*/ 850516 w 1030516"/>
                  <a:gd name="connsiteY2" fmla="*/ 850515 h 1030515"/>
                  <a:gd name="connsiteX3" fmla="*/ 850516 w 1030516"/>
                  <a:gd name="connsiteY3" fmla="*/ 0 h 1030515"/>
                  <a:gd name="connsiteX4" fmla="*/ 1030516 w 1030516"/>
                  <a:gd name="connsiteY4" fmla="*/ 0 h 1030515"/>
                  <a:gd name="connsiteX5" fmla="*/ 1030516 w 1030516"/>
                  <a:gd name="connsiteY5" fmla="*/ 1030515 h 1030515"/>
                  <a:gd name="connsiteX6" fmla="*/ 850516 w 1030516"/>
                  <a:gd name="connsiteY6" fmla="*/ 1030515 h 1030515"/>
                  <a:gd name="connsiteX7" fmla="*/ 850516 w 1030516"/>
                  <a:gd name="connsiteY7" fmla="*/ 1030515 h 10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0516" h="1030515">
                    <a:moveTo>
                      <a:pt x="0" y="1030515"/>
                    </a:moveTo>
                    <a:lnTo>
                      <a:pt x="0" y="850515"/>
                    </a:lnTo>
                    <a:lnTo>
                      <a:pt x="850516" y="850515"/>
                    </a:lnTo>
                    <a:lnTo>
                      <a:pt x="850516" y="0"/>
                    </a:lnTo>
                    <a:lnTo>
                      <a:pt x="1030516" y="0"/>
                    </a:lnTo>
                    <a:lnTo>
                      <a:pt x="1030516" y="1030515"/>
                    </a:lnTo>
                    <a:lnTo>
                      <a:pt x="850516" y="1030515"/>
                    </a:lnTo>
                    <a:lnTo>
                      <a:pt x="850516" y="1030515"/>
                    </a:lnTo>
                    <a:close/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0969" name="文本框 27"/>
            <p:cNvSpPr txBox="1"/>
            <p:nvPr/>
          </p:nvSpPr>
          <p:spPr>
            <a:xfrm>
              <a:off x="501051" y="327368"/>
              <a:ext cx="707118" cy="58530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1" hangingPunct="1"/>
              <a:r>
                <a: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963" name="文本框 27"/>
          <p:cNvSpPr txBox="1"/>
          <p:nvPr/>
        </p:nvSpPr>
        <p:spPr>
          <a:xfrm>
            <a:off x="1309688" y="288925"/>
            <a:ext cx="4476750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低剂量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射线三维成像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64" name="Picture 2" descr="未命名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8025" y="1258888"/>
            <a:ext cx="4202113" cy="2520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65" name="Picture 3" descr="20130207 skull interfa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0" y="4021138"/>
            <a:ext cx="4238625" cy="2546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66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113" y="1231900"/>
            <a:ext cx="3762375" cy="2543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67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463" y="3983038"/>
            <a:ext cx="3197225" cy="2616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1986" name="组合 8"/>
          <p:cNvGrpSpPr/>
          <p:nvPr/>
        </p:nvGrpSpPr>
        <p:grpSpPr>
          <a:xfrm>
            <a:off x="454025" y="234950"/>
            <a:ext cx="754063" cy="742950"/>
            <a:chOff x="454638" y="234297"/>
            <a:chExt cx="753531" cy="743620"/>
          </a:xfrm>
        </p:grpSpPr>
        <p:grpSp>
          <p:nvGrpSpPr>
            <p:cNvPr id="41997" name="组合 26"/>
            <p:cNvGrpSpPr/>
            <p:nvPr/>
          </p:nvGrpSpPr>
          <p:grpSpPr>
            <a:xfrm>
              <a:off x="454638" y="234297"/>
              <a:ext cx="745352" cy="743620"/>
              <a:chOff x="2481944" y="6134170"/>
              <a:chExt cx="995514" cy="993199"/>
            </a:xfrm>
          </p:grpSpPr>
          <p:sp>
            <p:nvSpPr>
              <p:cNvPr id="17" name="任意多边形 16"/>
              <p:cNvSpPr/>
              <p:nvPr/>
            </p:nvSpPr>
            <p:spPr>
              <a:xfrm rot="5400000">
                <a:off x="2481730" y="6858063"/>
                <a:ext cx="269521" cy="269090"/>
              </a:xfrm>
              <a:custGeom>
                <a:avLst/>
                <a:gdLst>
                  <a:gd name="connsiteX0" fmla="*/ 0 w 1030516"/>
                  <a:gd name="connsiteY0" fmla="*/ 1030515 h 1030515"/>
                  <a:gd name="connsiteX1" fmla="*/ 0 w 1030516"/>
                  <a:gd name="connsiteY1" fmla="*/ 850515 h 1030515"/>
                  <a:gd name="connsiteX2" fmla="*/ 850516 w 1030516"/>
                  <a:gd name="connsiteY2" fmla="*/ 850515 h 1030515"/>
                  <a:gd name="connsiteX3" fmla="*/ 850516 w 1030516"/>
                  <a:gd name="connsiteY3" fmla="*/ 0 h 1030515"/>
                  <a:gd name="connsiteX4" fmla="*/ 1030516 w 1030516"/>
                  <a:gd name="connsiteY4" fmla="*/ 0 h 1030515"/>
                  <a:gd name="connsiteX5" fmla="*/ 1030516 w 1030516"/>
                  <a:gd name="connsiteY5" fmla="*/ 1030515 h 1030515"/>
                  <a:gd name="connsiteX6" fmla="*/ 850516 w 1030516"/>
                  <a:gd name="connsiteY6" fmla="*/ 1030515 h 1030515"/>
                  <a:gd name="connsiteX7" fmla="*/ 850516 w 1030516"/>
                  <a:gd name="connsiteY7" fmla="*/ 1030515 h 10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0516" h="1030515">
                    <a:moveTo>
                      <a:pt x="0" y="1030515"/>
                    </a:moveTo>
                    <a:lnTo>
                      <a:pt x="0" y="850515"/>
                    </a:lnTo>
                    <a:lnTo>
                      <a:pt x="850516" y="850515"/>
                    </a:lnTo>
                    <a:lnTo>
                      <a:pt x="850516" y="0"/>
                    </a:lnTo>
                    <a:lnTo>
                      <a:pt x="1030516" y="0"/>
                    </a:lnTo>
                    <a:lnTo>
                      <a:pt x="1030516" y="1030515"/>
                    </a:lnTo>
                    <a:lnTo>
                      <a:pt x="850516" y="1030515"/>
                    </a:lnTo>
                    <a:lnTo>
                      <a:pt x="850516" y="1030515"/>
                    </a:lnTo>
                    <a:close/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" name="任意多边形 17"/>
              <p:cNvSpPr/>
              <p:nvPr/>
            </p:nvSpPr>
            <p:spPr>
              <a:xfrm rot="16200000" flipH="1">
                <a:off x="3208483" y="6858064"/>
                <a:ext cx="269521" cy="269089"/>
              </a:xfrm>
              <a:custGeom>
                <a:avLst/>
                <a:gdLst>
                  <a:gd name="connsiteX0" fmla="*/ 0 w 1030516"/>
                  <a:gd name="connsiteY0" fmla="*/ 1030515 h 1030515"/>
                  <a:gd name="connsiteX1" fmla="*/ 0 w 1030516"/>
                  <a:gd name="connsiteY1" fmla="*/ 850515 h 1030515"/>
                  <a:gd name="connsiteX2" fmla="*/ 850516 w 1030516"/>
                  <a:gd name="connsiteY2" fmla="*/ 850515 h 1030515"/>
                  <a:gd name="connsiteX3" fmla="*/ 850516 w 1030516"/>
                  <a:gd name="connsiteY3" fmla="*/ 0 h 1030515"/>
                  <a:gd name="connsiteX4" fmla="*/ 1030516 w 1030516"/>
                  <a:gd name="connsiteY4" fmla="*/ 0 h 1030515"/>
                  <a:gd name="connsiteX5" fmla="*/ 1030516 w 1030516"/>
                  <a:gd name="connsiteY5" fmla="*/ 1030515 h 1030515"/>
                  <a:gd name="connsiteX6" fmla="*/ 850516 w 1030516"/>
                  <a:gd name="connsiteY6" fmla="*/ 1030515 h 1030515"/>
                  <a:gd name="connsiteX7" fmla="*/ 850516 w 1030516"/>
                  <a:gd name="connsiteY7" fmla="*/ 1030515 h 10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0516" h="1030515">
                    <a:moveTo>
                      <a:pt x="0" y="1030515"/>
                    </a:moveTo>
                    <a:lnTo>
                      <a:pt x="0" y="850515"/>
                    </a:lnTo>
                    <a:lnTo>
                      <a:pt x="850516" y="850515"/>
                    </a:lnTo>
                    <a:lnTo>
                      <a:pt x="850516" y="0"/>
                    </a:lnTo>
                    <a:lnTo>
                      <a:pt x="1030516" y="0"/>
                    </a:lnTo>
                    <a:lnTo>
                      <a:pt x="1030516" y="1030515"/>
                    </a:lnTo>
                    <a:lnTo>
                      <a:pt x="850516" y="1030515"/>
                    </a:lnTo>
                    <a:lnTo>
                      <a:pt x="850516" y="1030515"/>
                    </a:lnTo>
                    <a:close/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 rot="16200000" flipV="1">
                <a:off x="2481729" y="6134386"/>
                <a:ext cx="269523" cy="269090"/>
              </a:xfrm>
              <a:custGeom>
                <a:avLst/>
                <a:gdLst>
                  <a:gd name="connsiteX0" fmla="*/ 0 w 1030516"/>
                  <a:gd name="connsiteY0" fmla="*/ 1030515 h 1030515"/>
                  <a:gd name="connsiteX1" fmla="*/ 0 w 1030516"/>
                  <a:gd name="connsiteY1" fmla="*/ 850515 h 1030515"/>
                  <a:gd name="connsiteX2" fmla="*/ 850516 w 1030516"/>
                  <a:gd name="connsiteY2" fmla="*/ 850515 h 1030515"/>
                  <a:gd name="connsiteX3" fmla="*/ 850516 w 1030516"/>
                  <a:gd name="connsiteY3" fmla="*/ 0 h 1030515"/>
                  <a:gd name="connsiteX4" fmla="*/ 1030516 w 1030516"/>
                  <a:gd name="connsiteY4" fmla="*/ 0 h 1030515"/>
                  <a:gd name="connsiteX5" fmla="*/ 1030516 w 1030516"/>
                  <a:gd name="connsiteY5" fmla="*/ 1030515 h 1030515"/>
                  <a:gd name="connsiteX6" fmla="*/ 850516 w 1030516"/>
                  <a:gd name="connsiteY6" fmla="*/ 1030515 h 1030515"/>
                  <a:gd name="connsiteX7" fmla="*/ 850516 w 1030516"/>
                  <a:gd name="connsiteY7" fmla="*/ 1030515 h 10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0516" h="1030515">
                    <a:moveTo>
                      <a:pt x="0" y="1030515"/>
                    </a:moveTo>
                    <a:lnTo>
                      <a:pt x="0" y="850515"/>
                    </a:lnTo>
                    <a:lnTo>
                      <a:pt x="850516" y="850515"/>
                    </a:lnTo>
                    <a:lnTo>
                      <a:pt x="850516" y="0"/>
                    </a:lnTo>
                    <a:lnTo>
                      <a:pt x="1030516" y="0"/>
                    </a:lnTo>
                    <a:lnTo>
                      <a:pt x="1030516" y="1030515"/>
                    </a:lnTo>
                    <a:lnTo>
                      <a:pt x="850516" y="1030515"/>
                    </a:lnTo>
                    <a:lnTo>
                      <a:pt x="850516" y="1030515"/>
                    </a:lnTo>
                    <a:close/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任意多边形 19"/>
              <p:cNvSpPr/>
              <p:nvPr/>
            </p:nvSpPr>
            <p:spPr>
              <a:xfrm rot="5400000" flipH="1" flipV="1">
                <a:off x="3208481" y="6134387"/>
                <a:ext cx="269523" cy="269089"/>
              </a:xfrm>
              <a:custGeom>
                <a:avLst/>
                <a:gdLst>
                  <a:gd name="connsiteX0" fmla="*/ 0 w 1030516"/>
                  <a:gd name="connsiteY0" fmla="*/ 1030515 h 1030515"/>
                  <a:gd name="connsiteX1" fmla="*/ 0 w 1030516"/>
                  <a:gd name="connsiteY1" fmla="*/ 850515 h 1030515"/>
                  <a:gd name="connsiteX2" fmla="*/ 850516 w 1030516"/>
                  <a:gd name="connsiteY2" fmla="*/ 850515 h 1030515"/>
                  <a:gd name="connsiteX3" fmla="*/ 850516 w 1030516"/>
                  <a:gd name="connsiteY3" fmla="*/ 0 h 1030515"/>
                  <a:gd name="connsiteX4" fmla="*/ 1030516 w 1030516"/>
                  <a:gd name="connsiteY4" fmla="*/ 0 h 1030515"/>
                  <a:gd name="connsiteX5" fmla="*/ 1030516 w 1030516"/>
                  <a:gd name="connsiteY5" fmla="*/ 1030515 h 1030515"/>
                  <a:gd name="connsiteX6" fmla="*/ 850516 w 1030516"/>
                  <a:gd name="connsiteY6" fmla="*/ 1030515 h 1030515"/>
                  <a:gd name="connsiteX7" fmla="*/ 850516 w 1030516"/>
                  <a:gd name="connsiteY7" fmla="*/ 1030515 h 10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0516" h="1030515">
                    <a:moveTo>
                      <a:pt x="0" y="1030515"/>
                    </a:moveTo>
                    <a:lnTo>
                      <a:pt x="0" y="850515"/>
                    </a:lnTo>
                    <a:lnTo>
                      <a:pt x="850516" y="850515"/>
                    </a:lnTo>
                    <a:lnTo>
                      <a:pt x="850516" y="0"/>
                    </a:lnTo>
                    <a:lnTo>
                      <a:pt x="1030516" y="0"/>
                    </a:lnTo>
                    <a:lnTo>
                      <a:pt x="1030516" y="1030515"/>
                    </a:lnTo>
                    <a:lnTo>
                      <a:pt x="850516" y="1030515"/>
                    </a:lnTo>
                    <a:lnTo>
                      <a:pt x="850516" y="1030515"/>
                    </a:lnTo>
                    <a:close/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1998" name="文本框 27"/>
            <p:cNvSpPr txBox="1"/>
            <p:nvPr/>
          </p:nvSpPr>
          <p:spPr>
            <a:xfrm>
              <a:off x="501051" y="327368"/>
              <a:ext cx="707118" cy="58530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1" hangingPunct="1"/>
              <a:r>
                <a: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1987" name="文本框 27"/>
          <p:cNvSpPr txBox="1"/>
          <p:nvPr/>
        </p:nvSpPr>
        <p:spPr>
          <a:xfrm>
            <a:off x="1309688" y="288925"/>
            <a:ext cx="10934700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森林碳汇无线传感器网络监测 “绿野千传”GreenOrbs系统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988" name="Picture 2" descr="http://e.hiphotos.baidu.com/baike/c0%3Dbaike92%2C5%2C5%2C92%2C30/sign=4436b99aa818972bb737089887a410ec/f31fbe096b63f624ff40bc8d8444ebf81a4ca31b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3200" y="1455738"/>
            <a:ext cx="4559300" cy="2965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89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4649788"/>
            <a:ext cx="4464050" cy="1784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90" name="图片 -2147482486" descr="说明: Untitled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425" y="4649788"/>
            <a:ext cx="4079875" cy="1787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91" name="图片 -2147482612" descr="6-4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050" y="1344613"/>
            <a:ext cx="1362075" cy="1417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92" name="图片 -2147482611" descr="6-4-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8913" y="1385888"/>
            <a:ext cx="1354137" cy="14144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93" name="图片 -2147482610" descr="6-4-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1963" y="1362075"/>
            <a:ext cx="1371600" cy="1438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94" name="图片 -2147482609" descr="6-4-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0300" y="2868613"/>
            <a:ext cx="1393825" cy="1552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95" name="图片 -2147482608" descr="6-4-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0975" y="2916238"/>
            <a:ext cx="1370013" cy="1568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96" name="图片 -2147482607" descr="6-4-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1963" y="2935288"/>
            <a:ext cx="1335087" cy="1549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3010" name="组合 8"/>
          <p:cNvGrpSpPr/>
          <p:nvPr/>
        </p:nvGrpSpPr>
        <p:grpSpPr>
          <a:xfrm>
            <a:off x="454025" y="234950"/>
            <a:ext cx="754063" cy="742950"/>
            <a:chOff x="454638" y="234297"/>
            <a:chExt cx="753531" cy="743620"/>
          </a:xfrm>
        </p:grpSpPr>
        <p:grpSp>
          <p:nvGrpSpPr>
            <p:cNvPr id="43017" name="组合 26"/>
            <p:cNvGrpSpPr/>
            <p:nvPr/>
          </p:nvGrpSpPr>
          <p:grpSpPr>
            <a:xfrm>
              <a:off x="454638" y="234297"/>
              <a:ext cx="745352" cy="743620"/>
              <a:chOff x="2481944" y="6134170"/>
              <a:chExt cx="995514" cy="993199"/>
            </a:xfrm>
          </p:grpSpPr>
          <p:sp>
            <p:nvSpPr>
              <p:cNvPr id="17" name="任意多边形 16"/>
              <p:cNvSpPr/>
              <p:nvPr/>
            </p:nvSpPr>
            <p:spPr>
              <a:xfrm rot="5400000">
                <a:off x="2481730" y="6858063"/>
                <a:ext cx="269521" cy="269090"/>
              </a:xfrm>
              <a:custGeom>
                <a:avLst/>
                <a:gdLst>
                  <a:gd name="connsiteX0" fmla="*/ 0 w 1030516"/>
                  <a:gd name="connsiteY0" fmla="*/ 1030515 h 1030515"/>
                  <a:gd name="connsiteX1" fmla="*/ 0 w 1030516"/>
                  <a:gd name="connsiteY1" fmla="*/ 850515 h 1030515"/>
                  <a:gd name="connsiteX2" fmla="*/ 850516 w 1030516"/>
                  <a:gd name="connsiteY2" fmla="*/ 850515 h 1030515"/>
                  <a:gd name="connsiteX3" fmla="*/ 850516 w 1030516"/>
                  <a:gd name="connsiteY3" fmla="*/ 0 h 1030515"/>
                  <a:gd name="connsiteX4" fmla="*/ 1030516 w 1030516"/>
                  <a:gd name="connsiteY4" fmla="*/ 0 h 1030515"/>
                  <a:gd name="connsiteX5" fmla="*/ 1030516 w 1030516"/>
                  <a:gd name="connsiteY5" fmla="*/ 1030515 h 1030515"/>
                  <a:gd name="connsiteX6" fmla="*/ 850516 w 1030516"/>
                  <a:gd name="connsiteY6" fmla="*/ 1030515 h 1030515"/>
                  <a:gd name="connsiteX7" fmla="*/ 850516 w 1030516"/>
                  <a:gd name="connsiteY7" fmla="*/ 1030515 h 10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0516" h="1030515">
                    <a:moveTo>
                      <a:pt x="0" y="1030515"/>
                    </a:moveTo>
                    <a:lnTo>
                      <a:pt x="0" y="850515"/>
                    </a:lnTo>
                    <a:lnTo>
                      <a:pt x="850516" y="850515"/>
                    </a:lnTo>
                    <a:lnTo>
                      <a:pt x="850516" y="0"/>
                    </a:lnTo>
                    <a:lnTo>
                      <a:pt x="1030516" y="0"/>
                    </a:lnTo>
                    <a:lnTo>
                      <a:pt x="1030516" y="1030515"/>
                    </a:lnTo>
                    <a:lnTo>
                      <a:pt x="850516" y="1030515"/>
                    </a:lnTo>
                    <a:lnTo>
                      <a:pt x="850516" y="1030515"/>
                    </a:lnTo>
                    <a:close/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" name="任意多边形 17"/>
              <p:cNvSpPr/>
              <p:nvPr/>
            </p:nvSpPr>
            <p:spPr>
              <a:xfrm rot="16200000" flipH="1">
                <a:off x="3208483" y="6858064"/>
                <a:ext cx="269521" cy="269089"/>
              </a:xfrm>
              <a:custGeom>
                <a:avLst/>
                <a:gdLst>
                  <a:gd name="connsiteX0" fmla="*/ 0 w 1030516"/>
                  <a:gd name="connsiteY0" fmla="*/ 1030515 h 1030515"/>
                  <a:gd name="connsiteX1" fmla="*/ 0 w 1030516"/>
                  <a:gd name="connsiteY1" fmla="*/ 850515 h 1030515"/>
                  <a:gd name="connsiteX2" fmla="*/ 850516 w 1030516"/>
                  <a:gd name="connsiteY2" fmla="*/ 850515 h 1030515"/>
                  <a:gd name="connsiteX3" fmla="*/ 850516 w 1030516"/>
                  <a:gd name="connsiteY3" fmla="*/ 0 h 1030515"/>
                  <a:gd name="connsiteX4" fmla="*/ 1030516 w 1030516"/>
                  <a:gd name="connsiteY4" fmla="*/ 0 h 1030515"/>
                  <a:gd name="connsiteX5" fmla="*/ 1030516 w 1030516"/>
                  <a:gd name="connsiteY5" fmla="*/ 1030515 h 1030515"/>
                  <a:gd name="connsiteX6" fmla="*/ 850516 w 1030516"/>
                  <a:gd name="connsiteY6" fmla="*/ 1030515 h 1030515"/>
                  <a:gd name="connsiteX7" fmla="*/ 850516 w 1030516"/>
                  <a:gd name="connsiteY7" fmla="*/ 1030515 h 10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0516" h="1030515">
                    <a:moveTo>
                      <a:pt x="0" y="1030515"/>
                    </a:moveTo>
                    <a:lnTo>
                      <a:pt x="0" y="850515"/>
                    </a:lnTo>
                    <a:lnTo>
                      <a:pt x="850516" y="850515"/>
                    </a:lnTo>
                    <a:lnTo>
                      <a:pt x="850516" y="0"/>
                    </a:lnTo>
                    <a:lnTo>
                      <a:pt x="1030516" y="0"/>
                    </a:lnTo>
                    <a:lnTo>
                      <a:pt x="1030516" y="1030515"/>
                    </a:lnTo>
                    <a:lnTo>
                      <a:pt x="850516" y="1030515"/>
                    </a:lnTo>
                    <a:lnTo>
                      <a:pt x="850516" y="1030515"/>
                    </a:lnTo>
                    <a:close/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 rot="16200000" flipV="1">
                <a:off x="2481729" y="6134386"/>
                <a:ext cx="269523" cy="269090"/>
              </a:xfrm>
              <a:custGeom>
                <a:avLst/>
                <a:gdLst>
                  <a:gd name="connsiteX0" fmla="*/ 0 w 1030516"/>
                  <a:gd name="connsiteY0" fmla="*/ 1030515 h 1030515"/>
                  <a:gd name="connsiteX1" fmla="*/ 0 w 1030516"/>
                  <a:gd name="connsiteY1" fmla="*/ 850515 h 1030515"/>
                  <a:gd name="connsiteX2" fmla="*/ 850516 w 1030516"/>
                  <a:gd name="connsiteY2" fmla="*/ 850515 h 1030515"/>
                  <a:gd name="connsiteX3" fmla="*/ 850516 w 1030516"/>
                  <a:gd name="connsiteY3" fmla="*/ 0 h 1030515"/>
                  <a:gd name="connsiteX4" fmla="*/ 1030516 w 1030516"/>
                  <a:gd name="connsiteY4" fmla="*/ 0 h 1030515"/>
                  <a:gd name="connsiteX5" fmla="*/ 1030516 w 1030516"/>
                  <a:gd name="connsiteY5" fmla="*/ 1030515 h 1030515"/>
                  <a:gd name="connsiteX6" fmla="*/ 850516 w 1030516"/>
                  <a:gd name="connsiteY6" fmla="*/ 1030515 h 1030515"/>
                  <a:gd name="connsiteX7" fmla="*/ 850516 w 1030516"/>
                  <a:gd name="connsiteY7" fmla="*/ 1030515 h 10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0516" h="1030515">
                    <a:moveTo>
                      <a:pt x="0" y="1030515"/>
                    </a:moveTo>
                    <a:lnTo>
                      <a:pt x="0" y="850515"/>
                    </a:lnTo>
                    <a:lnTo>
                      <a:pt x="850516" y="850515"/>
                    </a:lnTo>
                    <a:lnTo>
                      <a:pt x="850516" y="0"/>
                    </a:lnTo>
                    <a:lnTo>
                      <a:pt x="1030516" y="0"/>
                    </a:lnTo>
                    <a:lnTo>
                      <a:pt x="1030516" y="1030515"/>
                    </a:lnTo>
                    <a:lnTo>
                      <a:pt x="850516" y="1030515"/>
                    </a:lnTo>
                    <a:lnTo>
                      <a:pt x="850516" y="1030515"/>
                    </a:lnTo>
                    <a:close/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任意多边形 19"/>
              <p:cNvSpPr/>
              <p:nvPr/>
            </p:nvSpPr>
            <p:spPr>
              <a:xfrm rot="5400000" flipH="1" flipV="1">
                <a:off x="3208481" y="6134387"/>
                <a:ext cx="269523" cy="269089"/>
              </a:xfrm>
              <a:custGeom>
                <a:avLst/>
                <a:gdLst>
                  <a:gd name="connsiteX0" fmla="*/ 0 w 1030516"/>
                  <a:gd name="connsiteY0" fmla="*/ 1030515 h 1030515"/>
                  <a:gd name="connsiteX1" fmla="*/ 0 w 1030516"/>
                  <a:gd name="connsiteY1" fmla="*/ 850515 h 1030515"/>
                  <a:gd name="connsiteX2" fmla="*/ 850516 w 1030516"/>
                  <a:gd name="connsiteY2" fmla="*/ 850515 h 1030515"/>
                  <a:gd name="connsiteX3" fmla="*/ 850516 w 1030516"/>
                  <a:gd name="connsiteY3" fmla="*/ 0 h 1030515"/>
                  <a:gd name="connsiteX4" fmla="*/ 1030516 w 1030516"/>
                  <a:gd name="connsiteY4" fmla="*/ 0 h 1030515"/>
                  <a:gd name="connsiteX5" fmla="*/ 1030516 w 1030516"/>
                  <a:gd name="connsiteY5" fmla="*/ 1030515 h 1030515"/>
                  <a:gd name="connsiteX6" fmla="*/ 850516 w 1030516"/>
                  <a:gd name="connsiteY6" fmla="*/ 1030515 h 1030515"/>
                  <a:gd name="connsiteX7" fmla="*/ 850516 w 1030516"/>
                  <a:gd name="connsiteY7" fmla="*/ 1030515 h 10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0516" h="1030515">
                    <a:moveTo>
                      <a:pt x="0" y="1030515"/>
                    </a:moveTo>
                    <a:lnTo>
                      <a:pt x="0" y="850515"/>
                    </a:lnTo>
                    <a:lnTo>
                      <a:pt x="850516" y="850515"/>
                    </a:lnTo>
                    <a:lnTo>
                      <a:pt x="850516" y="0"/>
                    </a:lnTo>
                    <a:lnTo>
                      <a:pt x="1030516" y="0"/>
                    </a:lnTo>
                    <a:lnTo>
                      <a:pt x="1030516" y="1030515"/>
                    </a:lnTo>
                    <a:lnTo>
                      <a:pt x="850516" y="1030515"/>
                    </a:lnTo>
                    <a:lnTo>
                      <a:pt x="850516" y="1030515"/>
                    </a:lnTo>
                    <a:close/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3018" name="文本框 27"/>
            <p:cNvSpPr txBox="1"/>
            <p:nvPr/>
          </p:nvSpPr>
          <p:spPr>
            <a:xfrm>
              <a:off x="501051" y="327368"/>
              <a:ext cx="707118" cy="58530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1" hangingPunct="1"/>
              <a:r>
                <a: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3011" name="文本框 27"/>
          <p:cNvSpPr txBox="1"/>
          <p:nvPr/>
        </p:nvSpPr>
        <p:spPr>
          <a:xfrm>
            <a:off x="1309688" y="288925"/>
            <a:ext cx="5595937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环境大数据感知与分析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01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9688" y="977900"/>
            <a:ext cx="8893175" cy="24558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13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538" y="3735388"/>
            <a:ext cx="2343150" cy="1838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14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963" y="3706813"/>
            <a:ext cx="2228850" cy="1866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15" name="图片 -2147482456"/>
          <p:cNvPicPr/>
          <p:nvPr/>
        </p:nvPicPr>
        <p:blipFill>
          <a:blip r:embed="rId4"/>
          <a:stretch>
            <a:fillRect/>
          </a:stretch>
        </p:blipFill>
        <p:spPr>
          <a:xfrm>
            <a:off x="3381375" y="3735388"/>
            <a:ext cx="2541588" cy="1895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16" name="图片 -21474826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3725" y="3706813"/>
            <a:ext cx="2428875" cy="18240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4034" name="图片 90"/>
          <p:cNvPicPr>
            <a:picLocks noChangeAspect="1"/>
          </p:cNvPicPr>
          <p:nvPr/>
        </p:nvPicPr>
        <p:blipFill>
          <a:blip r:embed="rId1"/>
          <a:srcRect r="87187"/>
          <a:stretch>
            <a:fillRect/>
          </a:stretch>
        </p:blipFill>
        <p:spPr>
          <a:xfrm>
            <a:off x="0" y="0"/>
            <a:ext cx="15621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4035" name="组合 28"/>
          <p:cNvGrpSpPr/>
          <p:nvPr/>
        </p:nvGrpSpPr>
        <p:grpSpPr>
          <a:xfrm>
            <a:off x="331788" y="3287713"/>
            <a:ext cx="895350" cy="201612"/>
            <a:chOff x="454024" y="2182009"/>
            <a:chExt cx="895943" cy="201612"/>
          </a:xfrm>
        </p:grpSpPr>
        <p:sp>
          <p:nvSpPr>
            <p:cNvPr id="11" name="任意多边形 10"/>
            <p:cNvSpPr/>
            <p:nvPr/>
          </p:nvSpPr>
          <p:spPr>
            <a:xfrm rot="5400000">
              <a:off x="454091" y="2181942"/>
              <a:ext cx="201612" cy="201746"/>
            </a:xfrm>
            <a:custGeom>
              <a:avLst/>
              <a:gdLst>
                <a:gd name="connsiteX0" fmla="*/ 0 w 1030516"/>
                <a:gd name="connsiteY0" fmla="*/ 1030515 h 1030515"/>
                <a:gd name="connsiteX1" fmla="*/ 0 w 1030516"/>
                <a:gd name="connsiteY1" fmla="*/ 850515 h 1030515"/>
                <a:gd name="connsiteX2" fmla="*/ 850516 w 1030516"/>
                <a:gd name="connsiteY2" fmla="*/ 850515 h 1030515"/>
                <a:gd name="connsiteX3" fmla="*/ 850516 w 1030516"/>
                <a:gd name="connsiteY3" fmla="*/ 0 h 1030515"/>
                <a:gd name="connsiteX4" fmla="*/ 1030516 w 1030516"/>
                <a:gd name="connsiteY4" fmla="*/ 0 h 1030515"/>
                <a:gd name="connsiteX5" fmla="*/ 1030516 w 1030516"/>
                <a:gd name="connsiteY5" fmla="*/ 1030515 h 1030515"/>
                <a:gd name="connsiteX6" fmla="*/ 850516 w 1030516"/>
                <a:gd name="connsiteY6" fmla="*/ 1030515 h 1030515"/>
                <a:gd name="connsiteX7" fmla="*/ 850516 w 1030516"/>
                <a:gd name="connsiteY7" fmla="*/ 1030515 h 103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0516" h="1030515">
                  <a:moveTo>
                    <a:pt x="0" y="1030515"/>
                  </a:moveTo>
                  <a:lnTo>
                    <a:pt x="0" y="850515"/>
                  </a:lnTo>
                  <a:lnTo>
                    <a:pt x="850516" y="850515"/>
                  </a:lnTo>
                  <a:lnTo>
                    <a:pt x="850516" y="0"/>
                  </a:lnTo>
                  <a:lnTo>
                    <a:pt x="1030516" y="0"/>
                  </a:lnTo>
                  <a:lnTo>
                    <a:pt x="1030516" y="1030515"/>
                  </a:lnTo>
                  <a:lnTo>
                    <a:pt x="850516" y="1030515"/>
                  </a:lnTo>
                  <a:lnTo>
                    <a:pt x="850516" y="1030515"/>
                  </a:ln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 rot="16200000" flipH="1">
              <a:off x="1148288" y="2181942"/>
              <a:ext cx="201612" cy="201747"/>
            </a:xfrm>
            <a:custGeom>
              <a:avLst/>
              <a:gdLst>
                <a:gd name="connsiteX0" fmla="*/ 0 w 1030516"/>
                <a:gd name="connsiteY0" fmla="*/ 1030515 h 1030515"/>
                <a:gd name="connsiteX1" fmla="*/ 0 w 1030516"/>
                <a:gd name="connsiteY1" fmla="*/ 850515 h 1030515"/>
                <a:gd name="connsiteX2" fmla="*/ 850516 w 1030516"/>
                <a:gd name="connsiteY2" fmla="*/ 850515 h 1030515"/>
                <a:gd name="connsiteX3" fmla="*/ 850516 w 1030516"/>
                <a:gd name="connsiteY3" fmla="*/ 0 h 1030515"/>
                <a:gd name="connsiteX4" fmla="*/ 1030516 w 1030516"/>
                <a:gd name="connsiteY4" fmla="*/ 0 h 1030515"/>
                <a:gd name="connsiteX5" fmla="*/ 1030516 w 1030516"/>
                <a:gd name="connsiteY5" fmla="*/ 1030515 h 1030515"/>
                <a:gd name="connsiteX6" fmla="*/ 850516 w 1030516"/>
                <a:gd name="connsiteY6" fmla="*/ 1030515 h 1030515"/>
                <a:gd name="connsiteX7" fmla="*/ 850516 w 1030516"/>
                <a:gd name="connsiteY7" fmla="*/ 1030515 h 103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0516" h="1030515">
                  <a:moveTo>
                    <a:pt x="0" y="1030515"/>
                  </a:moveTo>
                  <a:lnTo>
                    <a:pt x="0" y="850515"/>
                  </a:lnTo>
                  <a:lnTo>
                    <a:pt x="850516" y="850515"/>
                  </a:lnTo>
                  <a:lnTo>
                    <a:pt x="850516" y="0"/>
                  </a:lnTo>
                  <a:lnTo>
                    <a:pt x="1030516" y="0"/>
                  </a:lnTo>
                  <a:lnTo>
                    <a:pt x="1030516" y="1030515"/>
                  </a:lnTo>
                  <a:lnTo>
                    <a:pt x="850516" y="1030515"/>
                  </a:lnTo>
                  <a:lnTo>
                    <a:pt x="850516" y="1030515"/>
                  </a:ln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4036" name="组合 29"/>
          <p:cNvGrpSpPr/>
          <p:nvPr/>
        </p:nvGrpSpPr>
        <p:grpSpPr>
          <a:xfrm>
            <a:off x="331788" y="234950"/>
            <a:ext cx="895350" cy="201613"/>
            <a:chOff x="454025" y="234950"/>
            <a:chExt cx="895943" cy="201613"/>
          </a:xfrm>
        </p:grpSpPr>
        <p:sp>
          <p:nvSpPr>
            <p:cNvPr id="13" name="任意多边形 12"/>
            <p:cNvSpPr/>
            <p:nvPr/>
          </p:nvSpPr>
          <p:spPr>
            <a:xfrm rot="16200000" flipV="1">
              <a:off x="454092" y="234884"/>
              <a:ext cx="201613" cy="201746"/>
            </a:xfrm>
            <a:custGeom>
              <a:avLst/>
              <a:gdLst>
                <a:gd name="connsiteX0" fmla="*/ 0 w 1030516"/>
                <a:gd name="connsiteY0" fmla="*/ 1030515 h 1030515"/>
                <a:gd name="connsiteX1" fmla="*/ 0 w 1030516"/>
                <a:gd name="connsiteY1" fmla="*/ 850515 h 1030515"/>
                <a:gd name="connsiteX2" fmla="*/ 850516 w 1030516"/>
                <a:gd name="connsiteY2" fmla="*/ 850515 h 1030515"/>
                <a:gd name="connsiteX3" fmla="*/ 850516 w 1030516"/>
                <a:gd name="connsiteY3" fmla="*/ 0 h 1030515"/>
                <a:gd name="connsiteX4" fmla="*/ 1030516 w 1030516"/>
                <a:gd name="connsiteY4" fmla="*/ 0 h 1030515"/>
                <a:gd name="connsiteX5" fmla="*/ 1030516 w 1030516"/>
                <a:gd name="connsiteY5" fmla="*/ 1030515 h 1030515"/>
                <a:gd name="connsiteX6" fmla="*/ 850516 w 1030516"/>
                <a:gd name="connsiteY6" fmla="*/ 1030515 h 1030515"/>
                <a:gd name="connsiteX7" fmla="*/ 850516 w 1030516"/>
                <a:gd name="connsiteY7" fmla="*/ 1030515 h 103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0516" h="1030515">
                  <a:moveTo>
                    <a:pt x="0" y="1030515"/>
                  </a:moveTo>
                  <a:lnTo>
                    <a:pt x="0" y="850515"/>
                  </a:lnTo>
                  <a:lnTo>
                    <a:pt x="850516" y="850515"/>
                  </a:lnTo>
                  <a:lnTo>
                    <a:pt x="850516" y="0"/>
                  </a:lnTo>
                  <a:lnTo>
                    <a:pt x="1030516" y="0"/>
                  </a:lnTo>
                  <a:lnTo>
                    <a:pt x="1030516" y="1030515"/>
                  </a:lnTo>
                  <a:lnTo>
                    <a:pt x="850516" y="1030515"/>
                  </a:lnTo>
                  <a:lnTo>
                    <a:pt x="850516" y="1030515"/>
                  </a:ln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 rot="5400000" flipH="1" flipV="1">
              <a:off x="1148288" y="234883"/>
              <a:ext cx="201613" cy="201747"/>
            </a:xfrm>
            <a:custGeom>
              <a:avLst/>
              <a:gdLst>
                <a:gd name="connsiteX0" fmla="*/ 0 w 1030516"/>
                <a:gd name="connsiteY0" fmla="*/ 1030515 h 1030515"/>
                <a:gd name="connsiteX1" fmla="*/ 0 w 1030516"/>
                <a:gd name="connsiteY1" fmla="*/ 850515 h 1030515"/>
                <a:gd name="connsiteX2" fmla="*/ 850516 w 1030516"/>
                <a:gd name="connsiteY2" fmla="*/ 850515 h 1030515"/>
                <a:gd name="connsiteX3" fmla="*/ 850516 w 1030516"/>
                <a:gd name="connsiteY3" fmla="*/ 0 h 1030515"/>
                <a:gd name="connsiteX4" fmla="*/ 1030516 w 1030516"/>
                <a:gd name="connsiteY4" fmla="*/ 0 h 1030515"/>
                <a:gd name="connsiteX5" fmla="*/ 1030516 w 1030516"/>
                <a:gd name="connsiteY5" fmla="*/ 1030515 h 1030515"/>
                <a:gd name="connsiteX6" fmla="*/ 850516 w 1030516"/>
                <a:gd name="connsiteY6" fmla="*/ 1030515 h 1030515"/>
                <a:gd name="connsiteX7" fmla="*/ 850516 w 1030516"/>
                <a:gd name="connsiteY7" fmla="*/ 1030515 h 103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0516" h="1030515">
                  <a:moveTo>
                    <a:pt x="0" y="1030515"/>
                  </a:moveTo>
                  <a:lnTo>
                    <a:pt x="0" y="850515"/>
                  </a:lnTo>
                  <a:lnTo>
                    <a:pt x="850516" y="850515"/>
                  </a:lnTo>
                  <a:lnTo>
                    <a:pt x="850516" y="0"/>
                  </a:lnTo>
                  <a:lnTo>
                    <a:pt x="1030516" y="0"/>
                  </a:lnTo>
                  <a:lnTo>
                    <a:pt x="1030516" y="1030515"/>
                  </a:lnTo>
                  <a:lnTo>
                    <a:pt x="850516" y="1030515"/>
                  </a:lnTo>
                  <a:lnTo>
                    <a:pt x="850516" y="1030515"/>
                  </a:ln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44037" name="文本框 9"/>
          <p:cNvSpPr txBox="1"/>
          <p:nvPr/>
        </p:nvSpPr>
        <p:spPr>
          <a:xfrm>
            <a:off x="558800" y="465138"/>
            <a:ext cx="423863" cy="28622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/>
            <a:r>
              <a:rPr lang="zh-CN" altLang="en-US" sz="3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工程应用项目</a:t>
            </a:r>
            <a:endParaRPr lang="zh-CN" altLang="en-US" sz="3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038" name="组合 45"/>
          <p:cNvGrpSpPr/>
          <p:nvPr/>
        </p:nvGrpSpPr>
        <p:grpSpPr>
          <a:xfrm>
            <a:off x="2476500" y="604838"/>
            <a:ext cx="430213" cy="427037"/>
            <a:chOff x="1067937" y="1619068"/>
            <a:chExt cx="515203" cy="512377"/>
          </a:xfrm>
        </p:grpSpPr>
        <p:sp>
          <p:nvSpPr>
            <p:cNvPr id="35" name="椭圆 34"/>
            <p:cNvSpPr/>
            <p:nvPr/>
          </p:nvSpPr>
          <p:spPr>
            <a:xfrm>
              <a:off x="1067937" y="1619068"/>
              <a:ext cx="515203" cy="51047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062" name="矩形 40"/>
            <p:cNvSpPr/>
            <p:nvPr/>
          </p:nvSpPr>
          <p:spPr>
            <a:xfrm>
              <a:off x="1144606" y="1688490"/>
              <a:ext cx="381637" cy="44295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algn="ctr" eaLnBrk="1" hangingPunct="1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4039" name="矩形 29"/>
          <p:cNvSpPr/>
          <p:nvPr/>
        </p:nvSpPr>
        <p:spPr>
          <a:xfrm>
            <a:off x="3346450" y="588963"/>
            <a:ext cx="8118475" cy="64944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基于深度神经网络的垃圾分类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endParaRPr lang="en-US" altLang="zh-CN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基于脑电的安全驾驶预警仿真平台关键技术研究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endParaRPr lang="en-US" altLang="zh-CN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建筑机器人监控云平台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endParaRPr lang="en-US" altLang="zh-CN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汽车电子真空泵装配生产线质量监控系统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endParaRPr lang="en-US" altLang="zh-CN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车辆连接器远程监控系统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endParaRPr lang="en-US" altLang="zh-CN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仓储管理系统</a:t>
            </a:r>
            <a:endParaRPr lang="en-US" altLang="zh-CN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endParaRPr lang="en-US" altLang="zh-CN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互联网金融系统</a:t>
            </a:r>
            <a:endParaRPr lang="en-US" altLang="zh-CN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endParaRPr lang="en-US" altLang="zh-CN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各类信息系统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4040" name="组合 45"/>
          <p:cNvGrpSpPr/>
          <p:nvPr/>
        </p:nvGrpSpPr>
        <p:grpSpPr>
          <a:xfrm>
            <a:off x="2476500" y="2074863"/>
            <a:ext cx="430213" cy="427037"/>
            <a:chOff x="1067937" y="1619068"/>
            <a:chExt cx="515203" cy="512377"/>
          </a:xfrm>
        </p:grpSpPr>
        <p:sp>
          <p:nvSpPr>
            <p:cNvPr id="45" name="椭圆 44"/>
            <p:cNvSpPr/>
            <p:nvPr/>
          </p:nvSpPr>
          <p:spPr>
            <a:xfrm>
              <a:off x="1067937" y="1619068"/>
              <a:ext cx="515203" cy="51047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060" name="矩形 40"/>
            <p:cNvSpPr/>
            <p:nvPr/>
          </p:nvSpPr>
          <p:spPr>
            <a:xfrm>
              <a:off x="1144606" y="1688490"/>
              <a:ext cx="381637" cy="44295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algn="ctr" eaLnBrk="1" hangingPunct="1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041" name="组合 45"/>
          <p:cNvGrpSpPr/>
          <p:nvPr/>
        </p:nvGrpSpPr>
        <p:grpSpPr>
          <a:xfrm>
            <a:off x="2484438" y="2767013"/>
            <a:ext cx="431800" cy="428625"/>
            <a:chOff x="1067937" y="1619068"/>
            <a:chExt cx="515203" cy="512377"/>
          </a:xfrm>
        </p:grpSpPr>
        <p:sp>
          <p:nvSpPr>
            <p:cNvPr id="49" name="椭圆 48"/>
            <p:cNvSpPr/>
            <p:nvPr/>
          </p:nvSpPr>
          <p:spPr>
            <a:xfrm>
              <a:off x="1067937" y="1619068"/>
              <a:ext cx="515203" cy="51047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058" name="矩形 40"/>
            <p:cNvSpPr/>
            <p:nvPr/>
          </p:nvSpPr>
          <p:spPr>
            <a:xfrm>
              <a:off x="1144606" y="1688490"/>
              <a:ext cx="381637" cy="44295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algn="ctr" eaLnBrk="1" hangingPunct="1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042" name="组合 45"/>
          <p:cNvGrpSpPr/>
          <p:nvPr/>
        </p:nvGrpSpPr>
        <p:grpSpPr>
          <a:xfrm>
            <a:off x="2476500" y="3513138"/>
            <a:ext cx="430213" cy="427037"/>
            <a:chOff x="1067937" y="1619068"/>
            <a:chExt cx="515203" cy="512377"/>
          </a:xfrm>
        </p:grpSpPr>
        <p:sp>
          <p:nvSpPr>
            <p:cNvPr id="53" name="椭圆 52"/>
            <p:cNvSpPr/>
            <p:nvPr/>
          </p:nvSpPr>
          <p:spPr>
            <a:xfrm>
              <a:off x="1067937" y="1619068"/>
              <a:ext cx="515203" cy="51047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056" name="矩形 40"/>
            <p:cNvSpPr/>
            <p:nvPr/>
          </p:nvSpPr>
          <p:spPr>
            <a:xfrm>
              <a:off x="1144606" y="1688490"/>
              <a:ext cx="381637" cy="44295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algn="ctr" eaLnBrk="1" hangingPunct="1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043" name="组合 45"/>
          <p:cNvGrpSpPr/>
          <p:nvPr/>
        </p:nvGrpSpPr>
        <p:grpSpPr>
          <a:xfrm>
            <a:off x="2484438" y="4297363"/>
            <a:ext cx="431800" cy="427037"/>
            <a:chOff x="1067937" y="1619068"/>
            <a:chExt cx="515203" cy="512377"/>
          </a:xfrm>
        </p:grpSpPr>
        <p:sp>
          <p:nvSpPr>
            <p:cNvPr id="56" name="椭圆 55"/>
            <p:cNvSpPr/>
            <p:nvPr/>
          </p:nvSpPr>
          <p:spPr>
            <a:xfrm>
              <a:off x="1067937" y="1619068"/>
              <a:ext cx="515203" cy="51047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054" name="矩形 40"/>
            <p:cNvSpPr/>
            <p:nvPr/>
          </p:nvSpPr>
          <p:spPr>
            <a:xfrm>
              <a:off x="1144606" y="1688490"/>
              <a:ext cx="381637" cy="44295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algn="ctr" eaLnBrk="1" hangingPunct="1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044" name="组合 45"/>
          <p:cNvGrpSpPr/>
          <p:nvPr/>
        </p:nvGrpSpPr>
        <p:grpSpPr>
          <a:xfrm>
            <a:off x="2482850" y="5040313"/>
            <a:ext cx="431800" cy="427037"/>
            <a:chOff x="1067937" y="1619068"/>
            <a:chExt cx="515203" cy="512377"/>
          </a:xfrm>
        </p:grpSpPr>
        <p:sp>
          <p:nvSpPr>
            <p:cNvPr id="60" name="椭圆 59"/>
            <p:cNvSpPr/>
            <p:nvPr/>
          </p:nvSpPr>
          <p:spPr>
            <a:xfrm>
              <a:off x="1067937" y="1619068"/>
              <a:ext cx="515203" cy="51047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052" name="矩形 40"/>
            <p:cNvSpPr/>
            <p:nvPr/>
          </p:nvSpPr>
          <p:spPr>
            <a:xfrm>
              <a:off x="1144606" y="1688490"/>
              <a:ext cx="381637" cy="44295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algn="ctr" eaLnBrk="1" hangingPunct="1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045" name="组合 45"/>
          <p:cNvGrpSpPr/>
          <p:nvPr/>
        </p:nvGrpSpPr>
        <p:grpSpPr>
          <a:xfrm>
            <a:off x="2482850" y="5735638"/>
            <a:ext cx="430213" cy="428625"/>
            <a:chOff x="1067937" y="1619068"/>
            <a:chExt cx="515203" cy="512377"/>
          </a:xfrm>
        </p:grpSpPr>
        <p:sp>
          <p:nvSpPr>
            <p:cNvPr id="63" name="椭圆 62"/>
            <p:cNvSpPr/>
            <p:nvPr/>
          </p:nvSpPr>
          <p:spPr>
            <a:xfrm>
              <a:off x="1067937" y="1619068"/>
              <a:ext cx="515203" cy="51047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050" name="矩形 40"/>
            <p:cNvSpPr/>
            <p:nvPr/>
          </p:nvSpPr>
          <p:spPr>
            <a:xfrm>
              <a:off x="1144606" y="1688490"/>
              <a:ext cx="381637" cy="44295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algn="ctr" eaLnBrk="1" hangingPunct="1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046" name="组合 45"/>
          <p:cNvGrpSpPr/>
          <p:nvPr/>
        </p:nvGrpSpPr>
        <p:grpSpPr>
          <a:xfrm>
            <a:off x="2484438" y="1331913"/>
            <a:ext cx="431800" cy="427037"/>
            <a:chOff x="1067937" y="1619068"/>
            <a:chExt cx="515203" cy="512377"/>
          </a:xfrm>
        </p:grpSpPr>
        <p:sp>
          <p:nvSpPr>
            <p:cNvPr id="66" name="椭圆 65"/>
            <p:cNvSpPr/>
            <p:nvPr/>
          </p:nvSpPr>
          <p:spPr>
            <a:xfrm>
              <a:off x="1067937" y="1619068"/>
              <a:ext cx="515203" cy="51047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048" name="矩形 40"/>
            <p:cNvSpPr/>
            <p:nvPr/>
          </p:nvSpPr>
          <p:spPr>
            <a:xfrm>
              <a:off x="1144604" y="1688490"/>
              <a:ext cx="381639" cy="44295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algn="ctr" eaLnBrk="1" hangingPunct="1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5058" name="组合 8"/>
          <p:cNvGrpSpPr/>
          <p:nvPr/>
        </p:nvGrpSpPr>
        <p:grpSpPr>
          <a:xfrm>
            <a:off x="454025" y="234950"/>
            <a:ext cx="754063" cy="742950"/>
            <a:chOff x="454638" y="234297"/>
            <a:chExt cx="753531" cy="743620"/>
          </a:xfrm>
        </p:grpSpPr>
        <p:grpSp>
          <p:nvGrpSpPr>
            <p:cNvPr id="45064" name="组合 26"/>
            <p:cNvGrpSpPr/>
            <p:nvPr/>
          </p:nvGrpSpPr>
          <p:grpSpPr>
            <a:xfrm>
              <a:off x="454643" y="234310"/>
              <a:ext cx="745600" cy="743623"/>
              <a:chOff x="2481945" y="6134169"/>
              <a:chExt cx="995843" cy="993200"/>
            </a:xfrm>
          </p:grpSpPr>
          <p:sp>
            <p:nvSpPr>
              <p:cNvPr id="40" name="任意多边形 39"/>
              <p:cNvSpPr/>
              <p:nvPr/>
            </p:nvSpPr>
            <p:spPr>
              <a:xfrm rot="5400000">
                <a:off x="2481724" y="6858042"/>
                <a:ext cx="269520" cy="269090"/>
              </a:xfrm>
              <a:custGeom>
                <a:avLst/>
                <a:gdLst>
                  <a:gd name="connsiteX0" fmla="*/ 0 w 1030516"/>
                  <a:gd name="connsiteY0" fmla="*/ 1030515 h 1030515"/>
                  <a:gd name="connsiteX1" fmla="*/ 0 w 1030516"/>
                  <a:gd name="connsiteY1" fmla="*/ 850515 h 1030515"/>
                  <a:gd name="connsiteX2" fmla="*/ 850516 w 1030516"/>
                  <a:gd name="connsiteY2" fmla="*/ 850515 h 1030515"/>
                  <a:gd name="connsiteX3" fmla="*/ 850516 w 1030516"/>
                  <a:gd name="connsiteY3" fmla="*/ 0 h 1030515"/>
                  <a:gd name="connsiteX4" fmla="*/ 1030516 w 1030516"/>
                  <a:gd name="connsiteY4" fmla="*/ 0 h 1030515"/>
                  <a:gd name="connsiteX5" fmla="*/ 1030516 w 1030516"/>
                  <a:gd name="connsiteY5" fmla="*/ 1030515 h 1030515"/>
                  <a:gd name="connsiteX6" fmla="*/ 850516 w 1030516"/>
                  <a:gd name="connsiteY6" fmla="*/ 1030515 h 1030515"/>
                  <a:gd name="connsiteX7" fmla="*/ 850516 w 1030516"/>
                  <a:gd name="connsiteY7" fmla="*/ 1030515 h 10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0516" h="1030515">
                    <a:moveTo>
                      <a:pt x="0" y="1030515"/>
                    </a:moveTo>
                    <a:lnTo>
                      <a:pt x="0" y="850515"/>
                    </a:lnTo>
                    <a:lnTo>
                      <a:pt x="850516" y="850515"/>
                    </a:lnTo>
                    <a:lnTo>
                      <a:pt x="850516" y="0"/>
                    </a:lnTo>
                    <a:lnTo>
                      <a:pt x="1030516" y="0"/>
                    </a:lnTo>
                    <a:lnTo>
                      <a:pt x="1030516" y="1030515"/>
                    </a:lnTo>
                    <a:lnTo>
                      <a:pt x="850516" y="1030515"/>
                    </a:lnTo>
                    <a:lnTo>
                      <a:pt x="850516" y="1030515"/>
                    </a:lnTo>
                    <a:close/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1" name="任意多边形 40"/>
              <p:cNvSpPr/>
              <p:nvPr/>
            </p:nvSpPr>
            <p:spPr>
              <a:xfrm rot="16200000" flipH="1">
                <a:off x="3208476" y="6858043"/>
                <a:ext cx="269520" cy="269088"/>
              </a:xfrm>
              <a:custGeom>
                <a:avLst/>
                <a:gdLst>
                  <a:gd name="connsiteX0" fmla="*/ 0 w 1030516"/>
                  <a:gd name="connsiteY0" fmla="*/ 1030515 h 1030515"/>
                  <a:gd name="connsiteX1" fmla="*/ 0 w 1030516"/>
                  <a:gd name="connsiteY1" fmla="*/ 850515 h 1030515"/>
                  <a:gd name="connsiteX2" fmla="*/ 850516 w 1030516"/>
                  <a:gd name="connsiteY2" fmla="*/ 850515 h 1030515"/>
                  <a:gd name="connsiteX3" fmla="*/ 850516 w 1030516"/>
                  <a:gd name="connsiteY3" fmla="*/ 0 h 1030515"/>
                  <a:gd name="connsiteX4" fmla="*/ 1030516 w 1030516"/>
                  <a:gd name="connsiteY4" fmla="*/ 0 h 1030515"/>
                  <a:gd name="connsiteX5" fmla="*/ 1030516 w 1030516"/>
                  <a:gd name="connsiteY5" fmla="*/ 1030515 h 1030515"/>
                  <a:gd name="connsiteX6" fmla="*/ 850516 w 1030516"/>
                  <a:gd name="connsiteY6" fmla="*/ 1030515 h 1030515"/>
                  <a:gd name="connsiteX7" fmla="*/ 850516 w 1030516"/>
                  <a:gd name="connsiteY7" fmla="*/ 1030515 h 10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0516" h="1030515">
                    <a:moveTo>
                      <a:pt x="0" y="1030515"/>
                    </a:moveTo>
                    <a:lnTo>
                      <a:pt x="0" y="850515"/>
                    </a:lnTo>
                    <a:lnTo>
                      <a:pt x="850516" y="850515"/>
                    </a:lnTo>
                    <a:lnTo>
                      <a:pt x="850516" y="0"/>
                    </a:lnTo>
                    <a:lnTo>
                      <a:pt x="1030516" y="0"/>
                    </a:lnTo>
                    <a:lnTo>
                      <a:pt x="1030516" y="1030515"/>
                    </a:lnTo>
                    <a:lnTo>
                      <a:pt x="850516" y="1030515"/>
                    </a:lnTo>
                    <a:lnTo>
                      <a:pt x="850516" y="1030515"/>
                    </a:lnTo>
                    <a:close/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2" name="任意多边形 41"/>
              <p:cNvSpPr/>
              <p:nvPr/>
            </p:nvSpPr>
            <p:spPr>
              <a:xfrm rot="16200000" flipV="1">
                <a:off x="2481722" y="6134368"/>
                <a:ext cx="269522" cy="269090"/>
              </a:xfrm>
              <a:custGeom>
                <a:avLst/>
                <a:gdLst>
                  <a:gd name="connsiteX0" fmla="*/ 0 w 1030516"/>
                  <a:gd name="connsiteY0" fmla="*/ 1030515 h 1030515"/>
                  <a:gd name="connsiteX1" fmla="*/ 0 w 1030516"/>
                  <a:gd name="connsiteY1" fmla="*/ 850515 h 1030515"/>
                  <a:gd name="connsiteX2" fmla="*/ 850516 w 1030516"/>
                  <a:gd name="connsiteY2" fmla="*/ 850515 h 1030515"/>
                  <a:gd name="connsiteX3" fmla="*/ 850516 w 1030516"/>
                  <a:gd name="connsiteY3" fmla="*/ 0 h 1030515"/>
                  <a:gd name="connsiteX4" fmla="*/ 1030516 w 1030516"/>
                  <a:gd name="connsiteY4" fmla="*/ 0 h 1030515"/>
                  <a:gd name="connsiteX5" fmla="*/ 1030516 w 1030516"/>
                  <a:gd name="connsiteY5" fmla="*/ 1030515 h 1030515"/>
                  <a:gd name="connsiteX6" fmla="*/ 850516 w 1030516"/>
                  <a:gd name="connsiteY6" fmla="*/ 1030515 h 1030515"/>
                  <a:gd name="connsiteX7" fmla="*/ 850516 w 1030516"/>
                  <a:gd name="connsiteY7" fmla="*/ 1030515 h 10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0516" h="1030515">
                    <a:moveTo>
                      <a:pt x="0" y="1030515"/>
                    </a:moveTo>
                    <a:lnTo>
                      <a:pt x="0" y="850515"/>
                    </a:lnTo>
                    <a:lnTo>
                      <a:pt x="850516" y="850515"/>
                    </a:lnTo>
                    <a:lnTo>
                      <a:pt x="850516" y="0"/>
                    </a:lnTo>
                    <a:lnTo>
                      <a:pt x="1030516" y="0"/>
                    </a:lnTo>
                    <a:lnTo>
                      <a:pt x="1030516" y="1030515"/>
                    </a:lnTo>
                    <a:lnTo>
                      <a:pt x="850516" y="1030515"/>
                    </a:lnTo>
                    <a:lnTo>
                      <a:pt x="850516" y="1030515"/>
                    </a:lnTo>
                    <a:close/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3" name="任意多边形 42"/>
              <p:cNvSpPr/>
              <p:nvPr/>
            </p:nvSpPr>
            <p:spPr>
              <a:xfrm rot="5400000" flipH="1" flipV="1">
                <a:off x="3208474" y="6134369"/>
                <a:ext cx="269522" cy="269088"/>
              </a:xfrm>
              <a:custGeom>
                <a:avLst/>
                <a:gdLst>
                  <a:gd name="connsiteX0" fmla="*/ 0 w 1030516"/>
                  <a:gd name="connsiteY0" fmla="*/ 1030515 h 1030515"/>
                  <a:gd name="connsiteX1" fmla="*/ 0 w 1030516"/>
                  <a:gd name="connsiteY1" fmla="*/ 850515 h 1030515"/>
                  <a:gd name="connsiteX2" fmla="*/ 850516 w 1030516"/>
                  <a:gd name="connsiteY2" fmla="*/ 850515 h 1030515"/>
                  <a:gd name="connsiteX3" fmla="*/ 850516 w 1030516"/>
                  <a:gd name="connsiteY3" fmla="*/ 0 h 1030515"/>
                  <a:gd name="connsiteX4" fmla="*/ 1030516 w 1030516"/>
                  <a:gd name="connsiteY4" fmla="*/ 0 h 1030515"/>
                  <a:gd name="connsiteX5" fmla="*/ 1030516 w 1030516"/>
                  <a:gd name="connsiteY5" fmla="*/ 1030515 h 1030515"/>
                  <a:gd name="connsiteX6" fmla="*/ 850516 w 1030516"/>
                  <a:gd name="connsiteY6" fmla="*/ 1030515 h 1030515"/>
                  <a:gd name="connsiteX7" fmla="*/ 850516 w 1030516"/>
                  <a:gd name="connsiteY7" fmla="*/ 1030515 h 10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0516" h="1030515">
                    <a:moveTo>
                      <a:pt x="0" y="1030515"/>
                    </a:moveTo>
                    <a:lnTo>
                      <a:pt x="0" y="850515"/>
                    </a:lnTo>
                    <a:lnTo>
                      <a:pt x="850516" y="850515"/>
                    </a:lnTo>
                    <a:lnTo>
                      <a:pt x="850516" y="0"/>
                    </a:lnTo>
                    <a:lnTo>
                      <a:pt x="1030516" y="0"/>
                    </a:lnTo>
                    <a:lnTo>
                      <a:pt x="1030516" y="1030515"/>
                    </a:lnTo>
                    <a:lnTo>
                      <a:pt x="850516" y="1030515"/>
                    </a:lnTo>
                    <a:lnTo>
                      <a:pt x="850516" y="1030515"/>
                    </a:lnTo>
                    <a:close/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5065" name="文本框 27"/>
            <p:cNvSpPr txBox="1"/>
            <p:nvPr/>
          </p:nvSpPr>
          <p:spPr>
            <a:xfrm>
              <a:off x="501051" y="327368"/>
              <a:ext cx="707118" cy="58530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1" hangingPunct="1"/>
              <a:r>
                <a: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5059" name="文本框 27"/>
          <p:cNvSpPr txBox="1"/>
          <p:nvPr/>
        </p:nvSpPr>
        <p:spPr>
          <a:xfrm>
            <a:off x="1309688" y="288925"/>
            <a:ext cx="7956550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基于深度神经网络的垃圾分类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5060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325" y="1833563"/>
            <a:ext cx="4559300" cy="2076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061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63" y="3987800"/>
            <a:ext cx="4132262" cy="2378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062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0" y="1244600"/>
            <a:ext cx="3773488" cy="2193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063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00" y="3624263"/>
            <a:ext cx="3773488" cy="28305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650" name="Picture 16" descr="F:\a new life 研究生\2015研一第一学期\登记\实验室\实验室照片\实验室505 - 副本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95650" y="1514475"/>
            <a:ext cx="5568950" cy="4178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651" name="文本框 9"/>
          <p:cNvSpPr txBox="1"/>
          <p:nvPr/>
        </p:nvSpPr>
        <p:spPr>
          <a:xfrm>
            <a:off x="4322763" y="590550"/>
            <a:ext cx="3546475" cy="708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/>
            <a:r>
              <a:rPr lang="en-US" altLang="zh-CN" sz="4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[  </a:t>
            </a:r>
            <a:r>
              <a:rPr lang="zh-CN" altLang="en-US" sz="4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实验室总览  </a:t>
            </a:r>
            <a:r>
              <a:rPr lang="en-US" altLang="zh-CN" sz="4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]</a:t>
            </a:r>
            <a:endParaRPr lang="zh-CN" altLang="en-US" sz="40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7652" name="Picture 20" descr="F:\a new life 研究生\2015研一第一学期\登记\实验室\实验室照片\3教505\干活区 - 副本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7675" y="1489075"/>
            <a:ext cx="5541963" cy="4156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53" name="Picture 21" descr="F:\a new life 研究生\2015研一第一学期\登记\实验室\实验室照片\3教505\环物摄影 - 副本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7788" y="1239838"/>
            <a:ext cx="3378200" cy="4505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" name="Picture 20" descr="F:\a new life 研究生\2015研一第一学期\登记\实验室\实验室照片\3教505\干活区 - 副本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313" y="1528763"/>
            <a:ext cx="5541962" cy="4156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" name="Picture 21" descr="F:\a new life 研究生\2015研一第一学期\登记\实验室\实验室照片\3教505\环物摄影 - 副本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263" y="1420813"/>
            <a:ext cx="3379787" cy="45037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1625" y="1482725"/>
            <a:ext cx="6288088" cy="4192588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7657" name="组合 26"/>
          <p:cNvGrpSpPr/>
          <p:nvPr/>
        </p:nvGrpSpPr>
        <p:grpSpPr>
          <a:xfrm>
            <a:off x="0" y="0"/>
            <a:ext cx="1843088" cy="7048500"/>
            <a:chOff x="0" y="0"/>
            <a:chExt cx="1842868" cy="7047914"/>
          </a:xfrm>
        </p:grpSpPr>
        <p:pic>
          <p:nvPicPr>
            <p:cNvPr id="27665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842868" cy="7047914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27666" name="组合 21"/>
            <p:cNvGrpSpPr/>
            <p:nvPr/>
          </p:nvGrpSpPr>
          <p:grpSpPr>
            <a:xfrm>
              <a:off x="1036088" y="3277382"/>
              <a:ext cx="574675" cy="574675"/>
              <a:chOff x="1674132" y="3533775"/>
              <a:chExt cx="573768" cy="573768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1674557" y="3534308"/>
                <a:ext cx="573699" cy="573720"/>
              </a:xfrm>
              <a:prstGeom prst="ellipse">
                <a:avLst/>
              </a:prstGeom>
              <a:noFill/>
              <a:ln w="25400">
                <a:solidFill>
                  <a:srgbClr val="301C5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800" b="0" i="0" u="none" strike="noStrike" kern="1200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27668" name="组合 12"/>
              <p:cNvGrpSpPr/>
              <p:nvPr/>
            </p:nvGrpSpPr>
            <p:grpSpPr>
              <a:xfrm>
                <a:off x="1855226" y="3759684"/>
                <a:ext cx="186475" cy="225097"/>
                <a:chOff x="6828971" y="2503714"/>
                <a:chExt cx="304800" cy="367927"/>
              </a:xfrm>
            </p:grpSpPr>
            <p:cxnSp>
              <p:nvCxnSpPr>
                <p:cNvPr id="14" name="直接连接符 13"/>
                <p:cNvCxnSpPr/>
                <p:nvPr/>
              </p:nvCxnSpPr>
              <p:spPr>
                <a:xfrm rot="2700000">
                  <a:off x="6981805" y="2365889"/>
                  <a:ext cx="0" cy="305670"/>
                </a:xfrm>
                <a:prstGeom prst="line">
                  <a:avLst/>
                </a:prstGeom>
                <a:ln w="25400" cap="rnd">
                  <a:solidFill>
                    <a:srgbClr val="301C5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 rot="18900000" flipV="1">
                  <a:off x="6981805" y="2580900"/>
                  <a:ext cx="0" cy="305670"/>
                </a:xfrm>
                <a:prstGeom prst="line">
                  <a:avLst/>
                </a:prstGeom>
                <a:ln w="25400" cap="rnd">
                  <a:solidFill>
                    <a:srgbClr val="301C5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7658" name="组合 25"/>
          <p:cNvGrpSpPr/>
          <p:nvPr/>
        </p:nvGrpSpPr>
        <p:grpSpPr>
          <a:xfrm>
            <a:off x="10044113" y="0"/>
            <a:ext cx="2147887" cy="7048500"/>
            <a:chOff x="10044332" y="0"/>
            <a:chExt cx="2147668" cy="7047914"/>
          </a:xfrm>
        </p:grpSpPr>
        <p:pic>
          <p:nvPicPr>
            <p:cNvPr id="27659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44332" y="0"/>
              <a:ext cx="2147668" cy="7047914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27660" name="组合 20"/>
            <p:cNvGrpSpPr/>
            <p:nvPr/>
          </p:nvGrpSpPr>
          <p:grpSpPr>
            <a:xfrm>
              <a:off x="10271784" y="3291444"/>
              <a:ext cx="574675" cy="574675"/>
              <a:chOff x="10227582" y="3533775"/>
              <a:chExt cx="573768" cy="573768"/>
            </a:xfrm>
          </p:grpSpPr>
          <p:sp>
            <p:nvSpPr>
              <p:cNvPr id="17" name="椭圆 16"/>
              <p:cNvSpPr/>
              <p:nvPr/>
            </p:nvSpPr>
            <p:spPr>
              <a:xfrm flipH="1">
                <a:off x="10227120" y="3534531"/>
                <a:ext cx="573709" cy="573720"/>
              </a:xfrm>
              <a:prstGeom prst="ellipse">
                <a:avLst/>
              </a:prstGeom>
              <a:noFill/>
              <a:ln w="25400">
                <a:solidFill>
                  <a:srgbClr val="301C5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800" b="0" i="0" u="none" strike="noStrike" kern="1200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27662" name="组合 17"/>
              <p:cNvGrpSpPr/>
              <p:nvPr/>
            </p:nvGrpSpPr>
            <p:grpSpPr>
              <a:xfrm flipH="1">
                <a:off x="10433781" y="3759684"/>
                <a:ext cx="186475" cy="225097"/>
                <a:chOff x="6828971" y="2503714"/>
                <a:chExt cx="304800" cy="367927"/>
              </a:xfrm>
            </p:grpSpPr>
            <p:cxnSp>
              <p:nvCxnSpPr>
                <p:cNvPr id="19" name="直接连接符 18"/>
                <p:cNvCxnSpPr/>
                <p:nvPr/>
              </p:nvCxnSpPr>
              <p:spPr>
                <a:xfrm rot="2700000">
                  <a:off x="6981967" y="2366252"/>
                  <a:ext cx="0" cy="305675"/>
                </a:xfrm>
                <a:prstGeom prst="line">
                  <a:avLst/>
                </a:prstGeom>
                <a:ln w="25400" cap="rnd">
                  <a:solidFill>
                    <a:srgbClr val="301C5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/>
              </p:nvCxnSpPr>
              <p:spPr>
                <a:xfrm rot="18900000" flipV="1">
                  <a:off x="6981967" y="2581264"/>
                  <a:ext cx="0" cy="305675"/>
                </a:xfrm>
                <a:prstGeom prst="line">
                  <a:avLst/>
                </a:prstGeom>
                <a:ln w="25400" cap="rnd">
                  <a:solidFill>
                    <a:srgbClr val="301C5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6082" name="组合 8"/>
          <p:cNvGrpSpPr/>
          <p:nvPr/>
        </p:nvGrpSpPr>
        <p:grpSpPr>
          <a:xfrm>
            <a:off x="454025" y="234950"/>
            <a:ext cx="754063" cy="742950"/>
            <a:chOff x="454638" y="234297"/>
            <a:chExt cx="753531" cy="743620"/>
          </a:xfrm>
        </p:grpSpPr>
        <p:grpSp>
          <p:nvGrpSpPr>
            <p:cNvPr id="46086" name="组合 26"/>
            <p:cNvGrpSpPr/>
            <p:nvPr/>
          </p:nvGrpSpPr>
          <p:grpSpPr>
            <a:xfrm>
              <a:off x="454643" y="234310"/>
              <a:ext cx="745600" cy="743623"/>
              <a:chOff x="2481945" y="6134169"/>
              <a:chExt cx="995843" cy="993200"/>
            </a:xfrm>
          </p:grpSpPr>
          <p:sp>
            <p:nvSpPr>
              <p:cNvPr id="40" name="任意多边形 39"/>
              <p:cNvSpPr/>
              <p:nvPr/>
            </p:nvSpPr>
            <p:spPr>
              <a:xfrm rot="5400000">
                <a:off x="2481724" y="6858042"/>
                <a:ext cx="269520" cy="269090"/>
              </a:xfrm>
              <a:custGeom>
                <a:avLst/>
                <a:gdLst>
                  <a:gd name="connsiteX0" fmla="*/ 0 w 1030516"/>
                  <a:gd name="connsiteY0" fmla="*/ 1030515 h 1030515"/>
                  <a:gd name="connsiteX1" fmla="*/ 0 w 1030516"/>
                  <a:gd name="connsiteY1" fmla="*/ 850515 h 1030515"/>
                  <a:gd name="connsiteX2" fmla="*/ 850516 w 1030516"/>
                  <a:gd name="connsiteY2" fmla="*/ 850515 h 1030515"/>
                  <a:gd name="connsiteX3" fmla="*/ 850516 w 1030516"/>
                  <a:gd name="connsiteY3" fmla="*/ 0 h 1030515"/>
                  <a:gd name="connsiteX4" fmla="*/ 1030516 w 1030516"/>
                  <a:gd name="connsiteY4" fmla="*/ 0 h 1030515"/>
                  <a:gd name="connsiteX5" fmla="*/ 1030516 w 1030516"/>
                  <a:gd name="connsiteY5" fmla="*/ 1030515 h 1030515"/>
                  <a:gd name="connsiteX6" fmla="*/ 850516 w 1030516"/>
                  <a:gd name="connsiteY6" fmla="*/ 1030515 h 1030515"/>
                  <a:gd name="connsiteX7" fmla="*/ 850516 w 1030516"/>
                  <a:gd name="connsiteY7" fmla="*/ 1030515 h 10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0516" h="1030515">
                    <a:moveTo>
                      <a:pt x="0" y="1030515"/>
                    </a:moveTo>
                    <a:lnTo>
                      <a:pt x="0" y="850515"/>
                    </a:lnTo>
                    <a:lnTo>
                      <a:pt x="850516" y="850515"/>
                    </a:lnTo>
                    <a:lnTo>
                      <a:pt x="850516" y="0"/>
                    </a:lnTo>
                    <a:lnTo>
                      <a:pt x="1030516" y="0"/>
                    </a:lnTo>
                    <a:lnTo>
                      <a:pt x="1030516" y="1030515"/>
                    </a:lnTo>
                    <a:lnTo>
                      <a:pt x="850516" y="1030515"/>
                    </a:lnTo>
                    <a:lnTo>
                      <a:pt x="850516" y="1030515"/>
                    </a:lnTo>
                    <a:close/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1" name="任意多边形 40"/>
              <p:cNvSpPr/>
              <p:nvPr/>
            </p:nvSpPr>
            <p:spPr>
              <a:xfrm rot="16200000" flipH="1">
                <a:off x="3208476" y="6858043"/>
                <a:ext cx="269520" cy="269088"/>
              </a:xfrm>
              <a:custGeom>
                <a:avLst/>
                <a:gdLst>
                  <a:gd name="connsiteX0" fmla="*/ 0 w 1030516"/>
                  <a:gd name="connsiteY0" fmla="*/ 1030515 h 1030515"/>
                  <a:gd name="connsiteX1" fmla="*/ 0 w 1030516"/>
                  <a:gd name="connsiteY1" fmla="*/ 850515 h 1030515"/>
                  <a:gd name="connsiteX2" fmla="*/ 850516 w 1030516"/>
                  <a:gd name="connsiteY2" fmla="*/ 850515 h 1030515"/>
                  <a:gd name="connsiteX3" fmla="*/ 850516 w 1030516"/>
                  <a:gd name="connsiteY3" fmla="*/ 0 h 1030515"/>
                  <a:gd name="connsiteX4" fmla="*/ 1030516 w 1030516"/>
                  <a:gd name="connsiteY4" fmla="*/ 0 h 1030515"/>
                  <a:gd name="connsiteX5" fmla="*/ 1030516 w 1030516"/>
                  <a:gd name="connsiteY5" fmla="*/ 1030515 h 1030515"/>
                  <a:gd name="connsiteX6" fmla="*/ 850516 w 1030516"/>
                  <a:gd name="connsiteY6" fmla="*/ 1030515 h 1030515"/>
                  <a:gd name="connsiteX7" fmla="*/ 850516 w 1030516"/>
                  <a:gd name="connsiteY7" fmla="*/ 1030515 h 10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0516" h="1030515">
                    <a:moveTo>
                      <a:pt x="0" y="1030515"/>
                    </a:moveTo>
                    <a:lnTo>
                      <a:pt x="0" y="850515"/>
                    </a:lnTo>
                    <a:lnTo>
                      <a:pt x="850516" y="850515"/>
                    </a:lnTo>
                    <a:lnTo>
                      <a:pt x="850516" y="0"/>
                    </a:lnTo>
                    <a:lnTo>
                      <a:pt x="1030516" y="0"/>
                    </a:lnTo>
                    <a:lnTo>
                      <a:pt x="1030516" y="1030515"/>
                    </a:lnTo>
                    <a:lnTo>
                      <a:pt x="850516" y="1030515"/>
                    </a:lnTo>
                    <a:lnTo>
                      <a:pt x="850516" y="1030515"/>
                    </a:lnTo>
                    <a:close/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2" name="任意多边形 41"/>
              <p:cNvSpPr/>
              <p:nvPr/>
            </p:nvSpPr>
            <p:spPr>
              <a:xfrm rot="16200000" flipV="1">
                <a:off x="2481722" y="6134368"/>
                <a:ext cx="269522" cy="269090"/>
              </a:xfrm>
              <a:custGeom>
                <a:avLst/>
                <a:gdLst>
                  <a:gd name="connsiteX0" fmla="*/ 0 w 1030516"/>
                  <a:gd name="connsiteY0" fmla="*/ 1030515 h 1030515"/>
                  <a:gd name="connsiteX1" fmla="*/ 0 w 1030516"/>
                  <a:gd name="connsiteY1" fmla="*/ 850515 h 1030515"/>
                  <a:gd name="connsiteX2" fmla="*/ 850516 w 1030516"/>
                  <a:gd name="connsiteY2" fmla="*/ 850515 h 1030515"/>
                  <a:gd name="connsiteX3" fmla="*/ 850516 w 1030516"/>
                  <a:gd name="connsiteY3" fmla="*/ 0 h 1030515"/>
                  <a:gd name="connsiteX4" fmla="*/ 1030516 w 1030516"/>
                  <a:gd name="connsiteY4" fmla="*/ 0 h 1030515"/>
                  <a:gd name="connsiteX5" fmla="*/ 1030516 w 1030516"/>
                  <a:gd name="connsiteY5" fmla="*/ 1030515 h 1030515"/>
                  <a:gd name="connsiteX6" fmla="*/ 850516 w 1030516"/>
                  <a:gd name="connsiteY6" fmla="*/ 1030515 h 1030515"/>
                  <a:gd name="connsiteX7" fmla="*/ 850516 w 1030516"/>
                  <a:gd name="connsiteY7" fmla="*/ 1030515 h 10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0516" h="1030515">
                    <a:moveTo>
                      <a:pt x="0" y="1030515"/>
                    </a:moveTo>
                    <a:lnTo>
                      <a:pt x="0" y="850515"/>
                    </a:lnTo>
                    <a:lnTo>
                      <a:pt x="850516" y="850515"/>
                    </a:lnTo>
                    <a:lnTo>
                      <a:pt x="850516" y="0"/>
                    </a:lnTo>
                    <a:lnTo>
                      <a:pt x="1030516" y="0"/>
                    </a:lnTo>
                    <a:lnTo>
                      <a:pt x="1030516" y="1030515"/>
                    </a:lnTo>
                    <a:lnTo>
                      <a:pt x="850516" y="1030515"/>
                    </a:lnTo>
                    <a:lnTo>
                      <a:pt x="850516" y="1030515"/>
                    </a:lnTo>
                    <a:close/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3" name="任意多边形 42"/>
              <p:cNvSpPr/>
              <p:nvPr/>
            </p:nvSpPr>
            <p:spPr>
              <a:xfrm rot="5400000" flipH="1" flipV="1">
                <a:off x="3208474" y="6134369"/>
                <a:ext cx="269522" cy="269088"/>
              </a:xfrm>
              <a:custGeom>
                <a:avLst/>
                <a:gdLst>
                  <a:gd name="connsiteX0" fmla="*/ 0 w 1030516"/>
                  <a:gd name="connsiteY0" fmla="*/ 1030515 h 1030515"/>
                  <a:gd name="connsiteX1" fmla="*/ 0 w 1030516"/>
                  <a:gd name="connsiteY1" fmla="*/ 850515 h 1030515"/>
                  <a:gd name="connsiteX2" fmla="*/ 850516 w 1030516"/>
                  <a:gd name="connsiteY2" fmla="*/ 850515 h 1030515"/>
                  <a:gd name="connsiteX3" fmla="*/ 850516 w 1030516"/>
                  <a:gd name="connsiteY3" fmla="*/ 0 h 1030515"/>
                  <a:gd name="connsiteX4" fmla="*/ 1030516 w 1030516"/>
                  <a:gd name="connsiteY4" fmla="*/ 0 h 1030515"/>
                  <a:gd name="connsiteX5" fmla="*/ 1030516 w 1030516"/>
                  <a:gd name="connsiteY5" fmla="*/ 1030515 h 1030515"/>
                  <a:gd name="connsiteX6" fmla="*/ 850516 w 1030516"/>
                  <a:gd name="connsiteY6" fmla="*/ 1030515 h 1030515"/>
                  <a:gd name="connsiteX7" fmla="*/ 850516 w 1030516"/>
                  <a:gd name="connsiteY7" fmla="*/ 1030515 h 10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0516" h="1030515">
                    <a:moveTo>
                      <a:pt x="0" y="1030515"/>
                    </a:moveTo>
                    <a:lnTo>
                      <a:pt x="0" y="850515"/>
                    </a:lnTo>
                    <a:lnTo>
                      <a:pt x="850516" y="850515"/>
                    </a:lnTo>
                    <a:lnTo>
                      <a:pt x="850516" y="0"/>
                    </a:lnTo>
                    <a:lnTo>
                      <a:pt x="1030516" y="0"/>
                    </a:lnTo>
                    <a:lnTo>
                      <a:pt x="1030516" y="1030515"/>
                    </a:lnTo>
                    <a:lnTo>
                      <a:pt x="850516" y="1030515"/>
                    </a:lnTo>
                    <a:lnTo>
                      <a:pt x="850516" y="1030515"/>
                    </a:lnTo>
                    <a:close/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6087" name="文本框 27"/>
            <p:cNvSpPr txBox="1"/>
            <p:nvPr/>
          </p:nvSpPr>
          <p:spPr>
            <a:xfrm>
              <a:off x="501051" y="327368"/>
              <a:ext cx="707118" cy="58530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1" hangingPunct="1"/>
              <a:r>
                <a: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6083" name="文本框 27"/>
          <p:cNvSpPr txBox="1"/>
          <p:nvPr/>
        </p:nvSpPr>
        <p:spPr>
          <a:xfrm>
            <a:off x="1309688" y="288925"/>
            <a:ext cx="8958262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基于脑电的安全驾驶预警仿真平台关键技术研究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6084" name="图片 36" descr="虚拟现实框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7575" y="1430338"/>
            <a:ext cx="9742488" cy="4094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085" name="矩形 17"/>
          <p:cNvSpPr/>
          <p:nvPr/>
        </p:nvSpPr>
        <p:spPr>
          <a:xfrm>
            <a:off x="3267075" y="6080125"/>
            <a:ext cx="5041900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虚拟现实疲劳驾驶仿真平台框架图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7106" name="组合 8"/>
          <p:cNvGrpSpPr/>
          <p:nvPr/>
        </p:nvGrpSpPr>
        <p:grpSpPr>
          <a:xfrm>
            <a:off x="454025" y="234950"/>
            <a:ext cx="754063" cy="742950"/>
            <a:chOff x="454638" y="234297"/>
            <a:chExt cx="753531" cy="743620"/>
          </a:xfrm>
        </p:grpSpPr>
        <p:grpSp>
          <p:nvGrpSpPr>
            <p:cNvPr id="47109" name="组合 26"/>
            <p:cNvGrpSpPr/>
            <p:nvPr/>
          </p:nvGrpSpPr>
          <p:grpSpPr>
            <a:xfrm>
              <a:off x="454643" y="234310"/>
              <a:ext cx="745600" cy="743623"/>
              <a:chOff x="2481945" y="6134169"/>
              <a:chExt cx="995843" cy="993200"/>
            </a:xfrm>
          </p:grpSpPr>
          <p:sp>
            <p:nvSpPr>
              <p:cNvPr id="40" name="任意多边形 39"/>
              <p:cNvSpPr/>
              <p:nvPr/>
            </p:nvSpPr>
            <p:spPr>
              <a:xfrm rot="5400000">
                <a:off x="2481724" y="6858042"/>
                <a:ext cx="269520" cy="269090"/>
              </a:xfrm>
              <a:custGeom>
                <a:avLst/>
                <a:gdLst>
                  <a:gd name="connsiteX0" fmla="*/ 0 w 1030516"/>
                  <a:gd name="connsiteY0" fmla="*/ 1030515 h 1030515"/>
                  <a:gd name="connsiteX1" fmla="*/ 0 w 1030516"/>
                  <a:gd name="connsiteY1" fmla="*/ 850515 h 1030515"/>
                  <a:gd name="connsiteX2" fmla="*/ 850516 w 1030516"/>
                  <a:gd name="connsiteY2" fmla="*/ 850515 h 1030515"/>
                  <a:gd name="connsiteX3" fmla="*/ 850516 w 1030516"/>
                  <a:gd name="connsiteY3" fmla="*/ 0 h 1030515"/>
                  <a:gd name="connsiteX4" fmla="*/ 1030516 w 1030516"/>
                  <a:gd name="connsiteY4" fmla="*/ 0 h 1030515"/>
                  <a:gd name="connsiteX5" fmla="*/ 1030516 w 1030516"/>
                  <a:gd name="connsiteY5" fmla="*/ 1030515 h 1030515"/>
                  <a:gd name="connsiteX6" fmla="*/ 850516 w 1030516"/>
                  <a:gd name="connsiteY6" fmla="*/ 1030515 h 1030515"/>
                  <a:gd name="connsiteX7" fmla="*/ 850516 w 1030516"/>
                  <a:gd name="connsiteY7" fmla="*/ 1030515 h 10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0516" h="1030515">
                    <a:moveTo>
                      <a:pt x="0" y="1030515"/>
                    </a:moveTo>
                    <a:lnTo>
                      <a:pt x="0" y="850515"/>
                    </a:lnTo>
                    <a:lnTo>
                      <a:pt x="850516" y="850515"/>
                    </a:lnTo>
                    <a:lnTo>
                      <a:pt x="850516" y="0"/>
                    </a:lnTo>
                    <a:lnTo>
                      <a:pt x="1030516" y="0"/>
                    </a:lnTo>
                    <a:lnTo>
                      <a:pt x="1030516" y="1030515"/>
                    </a:lnTo>
                    <a:lnTo>
                      <a:pt x="850516" y="1030515"/>
                    </a:lnTo>
                    <a:lnTo>
                      <a:pt x="850516" y="1030515"/>
                    </a:lnTo>
                    <a:close/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1" name="任意多边形 40"/>
              <p:cNvSpPr/>
              <p:nvPr/>
            </p:nvSpPr>
            <p:spPr>
              <a:xfrm rot="16200000" flipH="1">
                <a:off x="3208476" y="6858043"/>
                <a:ext cx="269520" cy="269088"/>
              </a:xfrm>
              <a:custGeom>
                <a:avLst/>
                <a:gdLst>
                  <a:gd name="connsiteX0" fmla="*/ 0 w 1030516"/>
                  <a:gd name="connsiteY0" fmla="*/ 1030515 h 1030515"/>
                  <a:gd name="connsiteX1" fmla="*/ 0 w 1030516"/>
                  <a:gd name="connsiteY1" fmla="*/ 850515 h 1030515"/>
                  <a:gd name="connsiteX2" fmla="*/ 850516 w 1030516"/>
                  <a:gd name="connsiteY2" fmla="*/ 850515 h 1030515"/>
                  <a:gd name="connsiteX3" fmla="*/ 850516 w 1030516"/>
                  <a:gd name="connsiteY3" fmla="*/ 0 h 1030515"/>
                  <a:gd name="connsiteX4" fmla="*/ 1030516 w 1030516"/>
                  <a:gd name="connsiteY4" fmla="*/ 0 h 1030515"/>
                  <a:gd name="connsiteX5" fmla="*/ 1030516 w 1030516"/>
                  <a:gd name="connsiteY5" fmla="*/ 1030515 h 1030515"/>
                  <a:gd name="connsiteX6" fmla="*/ 850516 w 1030516"/>
                  <a:gd name="connsiteY6" fmla="*/ 1030515 h 1030515"/>
                  <a:gd name="connsiteX7" fmla="*/ 850516 w 1030516"/>
                  <a:gd name="connsiteY7" fmla="*/ 1030515 h 10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0516" h="1030515">
                    <a:moveTo>
                      <a:pt x="0" y="1030515"/>
                    </a:moveTo>
                    <a:lnTo>
                      <a:pt x="0" y="850515"/>
                    </a:lnTo>
                    <a:lnTo>
                      <a:pt x="850516" y="850515"/>
                    </a:lnTo>
                    <a:lnTo>
                      <a:pt x="850516" y="0"/>
                    </a:lnTo>
                    <a:lnTo>
                      <a:pt x="1030516" y="0"/>
                    </a:lnTo>
                    <a:lnTo>
                      <a:pt x="1030516" y="1030515"/>
                    </a:lnTo>
                    <a:lnTo>
                      <a:pt x="850516" y="1030515"/>
                    </a:lnTo>
                    <a:lnTo>
                      <a:pt x="850516" y="1030515"/>
                    </a:lnTo>
                    <a:close/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2" name="任意多边形 41"/>
              <p:cNvSpPr/>
              <p:nvPr/>
            </p:nvSpPr>
            <p:spPr>
              <a:xfrm rot="16200000" flipV="1">
                <a:off x="2481722" y="6134368"/>
                <a:ext cx="269522" cy="269090"/>
              </a:xfrm>
              <a:custGeom>
                <a:avLst/>
                <a:gdLst>
                  <a:gd name="connsiteX0" fmla="*/ 0 w 1030516"/>
                  <a:gd name="connsiteY0" fmla="*/ 1030515 h 1030515"/>
                  <a:gd name="connsiteX1" fmla="*/ 0 w 1030516"/>
                  <a:gd name="connsiteY1" fmla="*/ 850515 h 1030515"/>
                  <a:gd name="connsiteX2" fmla="*/ 850516 w 1030516"/>
                  <a:gd name="connsiteY2" fmla="*/ 850515 h 1030515"/>
                  <a:gd name="connsiteX3" fmla="*/ 850516 w 1030516"/>
                  <a:gd name="connsiteY3" fmla="*/ 0 h 1030515"/>
                  <a:gd name="connsiteX4" fmla="*/ 1030516 w 1030516"/>
                  <a:gd name="connsiteY4" fmla="*/ 0 h 1030515"/>
                  <a:gd name="connsiteX5" fmla="*/ 1030516 w 1030516"/>
                  <a:gd name="connsiteY5" fmla="*/ 1030515 h 1030515"/>
                  <a:gd name="connsiteX6" fmla="*/ 850516 w 1030516"/>
                  <a:gd name="connsiteY6" fmla="*/ 1030515 h 1030515"/>
                  <a:gd name="connsiteX7" fmla="*/ 850516 w 1030516"/>
                  <a:gd name="connsiteY7" fmla="*/ 1030515 h 10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0516" h="1030515">
                    <a:moveTo>
                      <a:pt x="0" y="1030515"/>
                    </a:moveTo>
                    <a:lnTo>
                      <a:pt x="0" y="850515"/>
                    </a:lnTo>
                    <a:lnTo>
                      <a:pt x="850516" y="850515"/>
                    </a:lnTo>
                    <a:lnTo>
                      <a:pt x="850516" y="0"/>
                    </a:lnTo>
                    <a:lnTo>
                      <a:pt x="1030516" y="0"/>
                    </a:lnTo>
                    <a:lnTo>
                      <a:pt x="1030516" y="1030515"/>
                    </a:lnTo>
                    <a:lnTo>
                      <a:pt x="850516" y="1030515"/>
                    </a:lnTo>
                    <a:lnTo>
                      <a:pt x="850516" y="1030515"/>
                    </a:lnTo>
                    <a:close/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3" name="任意多边形 42"/>
              <p:cNvSpPr/>
              <p:nvPr/>
            </p:nvSpPr>
            <p:spPr>
              <a:xfrm rot="5400000" flipH="1" flipV="1">
                <a:off x="3208474" y="6134369"/>
                <a:ext cx="269522" cy="269088"/>
              </a:xfrm>
              <a:custGeom>
                <a:avLst/>
                <a:gdLst>
                  <a:gd name="connsiteX0" fmla="*/ 0 w 1030516"/>
                  <a:gd name="connsiteY0" fmla="*/ 1030515 h 1030515"/>
                  <a:gd name="connsiteX1" fmla="*/ 0 w 1030516"/>
                  <a:gd name="connsiteY1" fmla="*/ 850515 h 1030515"/>
                  <a:gd name="connsiteX2" fmla="*/ 850516 w 1030516"/>
                  <a:gd name="connsiteY2" fmla="*/ 850515 h 1030515"/>
                  <a:gd name="connsiteX3" fmla="*/ 850516 w 1030516"/>
                  <a:gd name="connsiteY3" fmla="*/ 0 h 1030515"/>
                  <a:gd name="connsiteX4" fmla="*/ 1030516 w 1030516"/>
                  <a:gd name="connsiteY4" fmla="*/ 0 h 1030515"/>
                  <a:gd name="connsiteX5" fmla="*/ 1030516 w 1030516"/>
                  <a:gd name="connsiteY5" fmla="*/ 1030515 h 1030515"/>
                  <a:gd name="connsiteX6" fmla="*/ 850516 w 1030516"/>
                  <a:gd name="connsiteY6" fmla="*/ 1030515 h 1030515"/>
                  <a:gd name="connsiteX7" fmla="*/ 850516 w 1030516"/>
                  <a:gd name="connsiteY7" fmla="*/ 1030515 h 10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0516" h="1030515">
                    <a:moveTo>
                      <a:pt x="0" y="1030515"/>
                    </a:moveTo>
                    <a:lnTo>
                      <a:pt x="0" y="850515"/>
                    </a:lnTo>
                    <a:lnTo>
                      <a:pt x="850516" y="850515"/>
                    </a:lnTo>
                    <a:lnTo>
                      <a:pt x="850516" y="0"/>
                    </a:lnTo>
                    <a:lnTo>
                      <a:pt x="1030516" y="0"/>
                    </a:lnTo>
                    <a:lnTo>
                      <a:pt x="1030516" y="1030515"/>
                    </a:lnTo>
                    <a:lnTo>
                      <a:pt x="850516" y="1030515"/>
                    </a:lnTo>
                    <a:lnTo>
                      <a:pt x="850516" y="1030515"/>
                    </a:lnTo>
                    <a:close/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7110" name="文本框 27"/>
            <p:cNvSpPr txBox="1"/>
            <p:nvPr/>
          </p:nvSpPr>
          <p:spPr>
            <a:xfrm>
              <a:off x="501051" y="327368"/>
              <a:ext cx="707118" cy="58530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1" hangingPunct="1"/>
              <a:r>
                <a: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7107" name="文本框 27"/>
          <p:cNvSpPr txBox="1"/>
          <p:nvPr/>
        </p:nvSpPr>
        <p:spPr>
          <a:xfrm>
            <a:off x="1309688" y="288925"/>
            <a:ext cx="7956550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建筑机器人监控云平台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7108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0150" y="1169988"/>
            <a:ext cx="9664700" cy="5613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8130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8588" y="1620838"/>
            <a:ext cx="5407025" cy="27574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813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275" y="4224338"/>
            <a:ext cx="1668463" cy="22240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8132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88" y="4224338"/>
            <a:ext cx="1668462" cy="22240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813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275" y="1738313"/>
            <a:ext cx="1668463" cy="22240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813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938" y="1738313"/>
            <a:ext cx="1668462" cy="22240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8135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2863" y="4421188"/>
            <a:ext cx="5578475" cy="2071687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8136" name="组合 8"/>
          <p:cNvGrpSpPr/>
          <p:nvPr/>
        </p:nvGrpSpPr>
        <p:grpSpPr>
          <a:xfrm>
            <a:off x="454025" y="234950"/>
            <a:ext cx="754063" cy="742950"/>
            <a:chOff x="454643" y="234310"/>
            <a:chExt cx="753526" cy="743623"/>
          </a:xfrm>
        </p:grpSpPr>
        <p:grpSp>
          <p:nvGrpSpPr>
            <p:cNvPr id="48138" name="组合 26"/>
            <p:cNvGrpSpPr/>
            <p:nvPr/>
          </p:nvGrpSpPr>
          <p:grpSpPr>
            <a:xfrm>
              <a:off x="454643" y="234310"/>
              <a:ext cx="745600" cy="743623"/>
              <a:chOff x="2481945" y="6134169"/>
              <a:chExt cx="995843" cy="993200"/>
            </a:xfrm>
          </p:grpSpPr>
          <p:sp>
            <p:nvSpPr>
              <p:cNvPr id="17" name="任意多边形 39"/>
              <p:cNvSpPr/>
              <p:nvPr/>
            </p:nvSpPr>
            <p:spPr>
              <a:xfrm rot="5400000">
                <a:off x="2481729" y="6858064"/>
                <a:ext cx="269522" cy="269088"/>
              </a:xfrm>
              <a:custGeom>
                <a:avLst/>
                <a:gdLst>
                  <a:gd name="connsiteX0" fmla="*/ 0 w 1030516"/>
                  <a:gd name="connsiteY0" fmla="*/ 1030515 h 1030515"/>
                  <a:gd name="connsiteX1" fmla="*/ 0 w 1030516"/>
                  <a:gd name="connsiteY1" fmla="*/ 850515 h 1030515"/>
                  <a:gd name="connsiteX2" fmla="*/ 850516 w 1030516"/>
                  <a:gd name="connsiteY2" fmla="*/ 850515 h 1030515"/>
                  <a:gd name="connsiteX3" fmla="*/ 850516 w 1030516"/>
                  <a:gd name="connsiteY3" fmla="*/ 0 h 1030515"/>
                  <a:gd name="connsiteX4" fmla="*/ 1030516 w 1030516"/>
                  <a:gd name="connsiteY4" fmla="*/ 0 h 1030515"/>
                  <a:gd name="connsiteX5" fmla="*/ 1030516 w 1030516"/>
                  <a:gd name="connsiteY5" fmla="*/ 1030515 h 1030515"/>
                  <a:gd name="connsiteX6" fmla="*/ 850516 w 1030516"/>
                  <a:gd name="connsiteY6" fmla="*/ 1030515 h 1030515"/>
                  <a:gd name="connsiteX7" fmla="*/ 850516 w 1030516"/>
                  <a:gd name="connsiteY7" fmla="*/ 1030515 h 10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0516" h="1030515">
                    <a:moveTo>
                      <a:pt x="0" y="1030515"/>
                    </a:moveTo>
                    <a:lnTo>
                      <a:pt x="0" y="850515"/>
                    </a:lnTo>
                    <a:lnTo>
                      <a:pt x="850516" y="850515"/>
                    </a:lnTo>
                    <a:lnTo>
                      <a:pt x="850516" y="0"/>
                    </a:lnTo>
                    <a:lnTo>
                      <a:pt x="1030516" y="0"/>
                    </a:lnTo>
                    <a:lnTo>
                      <a:pt x="1030516" y="1030515"/>
                    </a:lnTo>
                    <a:lnTo>
                      <a:pt x="850516" y="1030515"/>
                    </a:lnTo>
                    <a:lnTo>
                      <a:pt x="850516" y="1030515"/>
                    </a:lnTo>
                    <a:close/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" name="任意多边形 40"/>
              <p:cNvSpPr/>
              <p:nvPr/>
            </p:nvSpPr>
            <p:spPr>
              <a:xfrm rot="16200000" flipH="1">
                <a:off x="3208476" y="6858066"/>
                <a:ext cx="269522" cy="269087"/>
              </a:xfrm>
              <a:custGeom>
                <a:avLst/>
                <a:gdLst>
                  <a:gd name="connsiteX0" fmla="*/ 0 w 1030516"/>
                  <a:gd name="connsiteY0" fmla="*/ 1030515 h 1030515"/>
                  <a:gd name="connsiteX1" fmla="*/ 0 w 1030516"/>
                  <a:gd name="connsiteY1" fmla="*/ 850515 h 1030515"/>
                  <a:gd name="connsiteX2" fmla="*/ 850516 w 1030516"/>
                  <a:gd name="connsiteY2" fmla="*/ 850515 h 1030515"/>
                  <a:gd name="connsiteX3" fmla="*/ 850516 w 1030516"/>
                  <a:gd name="connsiteY3" fmla="*/ 0 h 1030515"/>
                  <a:gd name="connsiteX4" fmla="*/ 1030516 w 1030516"/>
                  <a:gd name="connsiteY4" fmla="*/ 0 h 1030515"/>
                  <a:gd name="connsiteX5" fmla="*/ 1030516 w 1030516"/>
                  <a:gd name="connsiteY5" fmla="*/ 1030515 h 1030515"/>
                  <a:gd name="connsiteX6" fmla="*/ 850516 w 1030516"/>
                  <a:gd name="connsiteY6" fmla="*/ 1030515 h 1030515"/>
                  <a:gd name="connsiteX7" fmla="*/ 850516 w 1030516"/>
                  <a:gd name="connsiteY7" fmla="*/ 1030515 h 10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0516" h="1030515">
                    <a:moveTo>
                      <a:pt x="0" y="1030515"/>
                    </a:moveTo>
                    <a:lnTo>
                      <a:pt x="0" y="850515"/>
                    </a:lnTo>
                    <a:lnTo>
                      <a:pt x="850516" y="850515"/>
                    </a:lnTo>
                    <a:lnTo>
                      <a:pt x="850516" y="0"/>
                    </a:lnTo>
                    <a:lnTo>
                      <a:pt x="1030516" y="0"/>
                    </a:lnTo>
                    <a:lnTo>
                      <a:pt x="1030516" y="1030515"/>
                    </a:lnTo>
                    <a:lnTo>
                      <a:pt x="850516" y="1030515"/>
                    </a:lnTo>
                    <a:lnTo>
                      <a:pt x="850516" y="1030515"/>
                    </a:lnTo>
                    <a:close/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任意多边形 41"/>
              <p:cNvSpPr/>
              <p:nvPr/>
            </p:nvSpPr>
            <p:spPr>
              <a:xfrm rot="16200000" flipV="1">
                <a:off x="2481729" y="6134386"/>
                <a:ext cx="269523" cy="269088"/>
              </a:xfrm>
              <a:custGeom>
                <a:avLst/>
                <a:gdLst>
                  <a:gd name="connsiteX0" fmla="*/ 0 w 1030516"/>
                  <a:gd name="connsiteY0" fmla="*/ 1030515 h 1030515"/>
                  <a:gd name="connsiteX1" fmla="*/ 0 w 1030516"/>
                  <a:gd name="connsiteY1" fmla="*/ 850515 h 1030515"/>
                  <a:gd name="connsiteX2" fmla="*/ 850516 w 1030516"/>
                  <a:gd name="connsiteY2" fmla="*/ 850515 h 1030515"/>
                  <a:gd name="connsiteX3" fmla="*/ 850516 w 1030516"/>
                  <a:gd name="connsiteY3" fmla="*/ 0 h 1030515"/>
                  <a:gd name="connsiteX4" fmla="*/ 1030516 w 1030516"/>
                  <a:gd name="connsiteY4" fmla="*/ 0 h 1030515"/>
                  <a:gd name="connsiteX5" fmla="*/ 1030516 w 1030516"/>
                  <a:gd name="connsiteY5" fmla="*/ 1030515 h 1030515"/>
                  <a:gd name="connsiteX6" fmla="*/ 850516 w 1030516"/>
                  <a:gd name="connsiteY6" fmla="*/ 1030515 h 1030515"/>
                  <a:gd name="connsiteX7" fmla="*/ 850516 w 1030516"/>
                  <a:gd name="connsiteY7" fmla="*/ 1030515 h 10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0516" h="1030515">
                    <a:moveTo>
                      <a:pt x="0" y="1030515"/>
                    </a:moveTo>
                    <a:lnTo>
                      <a:pt x="0" y="850515"/>
                    </a:lnTo>
                    <a:lnTo>
                      <a:pt x="850516" y="850515"/>
                    </a:lnTo>
                    <a:lnTo>
                      <a:pt x="850516" y="0"/>
                    </a:lnTo>
                    <a:lnTo>
                      <a:pt x="1030516" y="0"/>
                    </a:lnTo>
                    <a:lnTo>
                      <a:pt x="1030516" y="1030515"/>
                    </a:lnTo>
                    <a:lnTo>
                      <a:pt x="850516" y="1030515"/>
                    </a:lnTo>
                    <a:lnTo>
                      <a:pt x="850516" y="1030515"/>
                    </a:lnTo>
                    <a:close/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任意多边形 42"/>
              <p:cNvSpPr/>
              <p:nvPr/>
            </p:nvSpPr>
            <p:spPr>
              <a:xfrm rot="5400000" flipH="1" flipV="1">
                <a:off x="3208475" y="6134388"/>
                <a:ext cx="269523" cy="269087"/>
              </a:xfrm>
              <a:custGeom>
                <a:avLst/>
                <a:gdLst>
                  <a:gd name="connsiteX0" fmla="*/ 0 w 1030516"/>
                  <a:gd name="connsiteY0" fmla="*/ 1030515 h 1030515"/>
                  <a:gd name="connsiteX1" fmla="*/ 0 w 1030516"/>
                  <a:gd name="connsiteY1" fmla="*/ 850515 h 1030515"/>
                  <a:gd name="connsiteX2" fmla="*/ 850516 w 1030516"/>
                  <a:gd name="connsiteY2" fmla="*/ 850515 h 1030515"/>
                  <a:gd name="connsiteX3" fmla="*/ 850516 w 1030516"/>
                  <a:gd name="connsiteY3" fmla="*/ 0 h 1030515"/>
                  <a:gd name="connsiteX4" fmla="*/ 1030516 w 1030516"/>
                  <a:gd name="connsiteY4" fmla="*/ 0 h 1030515"/>
                  <a:gd name="connsiteX5" fmla="*/ 1030516 w 1030516"/>
                  <a:gd name="connsiteY5" fmla="*/ 1030515 h 1030515"/>
                  <a:gd name="connsiteX6" fmla="*/ 850516 w 1030516"/>
                  <a:gd name="connsiteY6" fmla="*/ 1030515 h 1030515"/>
                  <a:gd name="connsiteX7" fmla="*/ 850516 w 1030516"/>
                  <a:gd name="connsiteY7" fmla="*/ 1030515 h 10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0516" h="1030515">
                    <a:moveTo>
                      <a:pt x="0" y="1030515"/>
                    </a:moveTo>
                    <a:lnTo>
                      <a:pt x="0" y="850515"/>
                    </a:lnTo>
                    <a:lnTo>
                      <a:pt x="850516" y="850515"/>
                    </a:lnTo>
                    <a:lnTo>
                      <a:pt x="850516" y="0"/>
                    </a:lnTo>
                    <a:lnTo>
                      <a:pt x="1030516" y="0"/>
                    </a:lnTo>
                    <a:lnTo>
                      <a:pt x="1030516" y="1030515"/>
                    </a:lnTo>
                    <a:lnTo>
                      <a:pt x="850516" y="1030515"/>
                    </a:lnTo>
                    <a:lnTo>
                      <a:pt x="850516" y="1030515"/>
                    </a:lnTo>
                    <a:close/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8139" name="文本框 27"/>
            <p:cNvSpPr txBox="1"/>
            <p:nvPr/>
          </p:nvSpPr>
          <p:spPr>
            <a:xfrm>
              <a:off x="501051" y="327368"/>
              <a:ext cx="707118" cy="58530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1" hangingPunct="1"/>
              <a:r>
                <a: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8137" name="文本框 27"/>
          <p:cNvSpPr txBox="1"/>
          <p:nvPr/>
        </p:nvSpPr>
        <p:spPr>
          <a:xfrm>
            <a:off x="1309688" y="288925"/>
            <a:ext cx="7956550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汽车电子真空泵装配生产线质量监控系统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915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9913" y="2008188"/>
            <a:ext cx="5222875" cy="2136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915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975" y="2278063"/>
            <a:ext cx="1770063" cy="3733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9156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388" y="2278063"/>
            <a:ext cx="1762125" cy="3733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9157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38" y="4303713"/>
            <a:ext cx="2538412" cy="16113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9158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500" y="4337050"/>
            <a:ext cx="2849563" cy="1609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9159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6338" y="2278063"/>
            <a:ext cx="1762125" cy="37338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9160" name="组合 8"/>
          <p:cNvGrpSpPr/>
          <p:nvPr/>
        </p:nvGrpSpPr>
        <p:grpSpPr>
          <a:xfrm>
            <a:off x="454025" y="234950"/>
            <a:ext cx="754063" cy="742950"/>
            <a:chOff x="454638" y="234297"/>
            <a:chExt cx="753531" cy="743620"/>
          </a:xfrm>
        </p:grpSpPr>
        <p:grpSp>
          <p:nvGrpSpPr>
            <p:cNvPr id="49162" name="组合 26"/>
            <p:cNvGrpSpPr/>
            <p:nvPr/>
          </p:nvGrpSpPr>
          <p:grpSpPr>
            <a:xfrm>
              <a:off x="454643" y="234310"/>
              <a:ext cx="745600" cy="743623"/>
              <a:chOff x="2481945" y="6134169"/>
              <a:chExt cx="995843" cy="993200"/>
            </a:xfrm>
          </p:grpSpPr>
          <p:sp>
            <p:nvSpPr>
              <p:cNvPr id="17" name="任意多边形 39"/>
              <p:cNvSpPr/>
              <p:nvPr/>
            </p:nvSpPr>
            <p:spPr>
              <a:xfrm rot="5400000">
                <a:off x="2481724" y="6858042"/>
                <a:ext cx="269520" cy="269090"/>
              </a:xfrm>
              <a:custGeom>
                <a:avLst/>
                <a:gdLst>
                  <a:gd name="connsiteX0" fmla="*/ 0 w 1030516"/>
                  <a:gd name="connsiteY0" fmla="*/ 1030515 h 1030515"/>
                  <a:gd name="connsiteX1" fmla="*/ 0 w 1030516"/>
                  <a:gd name="connsiteY1" fmla="*/ 850515 h 1030515"/>
                  <a:gd name="connsiteX2" fmla="*/ 850516 w 1030516"/>
                  <a:gd name="connsiteY2" fmla="*/ 850515 h 1030515"/>
                  <a:gd name="connsiteX3" fmla="*/ 850516 w 1030516"/>
                  <a:gd name="connsiteY3" fmla="*/ 0 h 1030515"/>
                  <a:gd name="connsiteX4" fmla="*/ 1030516 w 1030516"/>
                  <a:gd name="connsiteY4" fmla="*/ 0 h 1030515"/>
                  <a:gd name="connsiteX5" fmla="*/ 1030516 w 1030516"/>
                  <a:gd name="connsiteY5" fmla="*/ 1030515 h 1030515"/>
                  <a:gd name="connsiteX6" fmla="*/ 850516 w 1030516"/>
                  <a:gd name="connsiteY6" fmla="*/ 1030515 h 1030515"/>
                  <a:gd name="connsiteX7" fmla="*/ 850516 w 1030516"/>
                  <a:gd name="connsiteY7" fmla="*/ 1030515 h 10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0516" h="1030515">
                    <a:moveTo>
                      <a:pt x="0" y="1030515"/>
                    </a:moveTo>
                    <a:lnTo>
                      <a:pt x="0" y="850515"/>
                    </a:lnTo>
                    <a:lnTo>
                      <a:pt x="850516" y="850515"/>
                    </a:lnTo>
                    <a:lnTo>
                      <a:pt x="850516" y="0"/>
                    </a:lnTo>
                    <a:lnTo>
                      <a:pt x="1030516" y="0"/>
                    </a:lnTo>
                    <a:lnTo>
                      <a:pt x="1030516" y="1030515"/>
                    </a:lnTo>
                    <a:lnTo>
                      <a:pt x="850516" y="1030515"/>
                    </a:lnTo>
                    <a:lnTo>
                      <a:pt x="850516" y="1030515"/>
                    </a:lnTo>
                    <a:close/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" name="任意多边形 40"/>
              <p:cNvSpPr/>
              <p:nvPr/>
            </p:nvSpPr>
            <p:spPr>
              <a:xfrm rot="16200000" flipH="1">
                <a:off x="3208476" y="6858043"/>
                <a:ext cx="269520" cy="269088"/>
              </a:xfrm>
              <a:custGeom>
                <a:avLst/>
                <a:gdLst>
                  <a:gd name="connsiteX0" fmla="*/ 0 w 1030516"/>
                  <a:gd name="connsiteY0" fmla="*/ 1030515 h 1030515"/>
                  <a:gd name="connsiteX1" fmla="*/ 0 w 1030516"/>
                  <a:gd name="connsiteY1" fmla="*/ 850515 h 1030515"/>
                  <a:gd name="connsiteX2" fmla="*/ 850516 w 1030516"/>
                  <a:gd name="connsiteY2" fmla="*/ 850515 h 1030515"/>
                  <a:gd name="connsiteX3" fmla="*/ 850516 w 1030516"/>
                  <a:gd name="connsiteY3" fmla="*/ 0 h 1030515"/>
                  <a:gd name="connsiteX4" fmla="*/ 1030516 w 1030516"/>
                  <a:gd name="connsiteY4" fmla="*/ 0 h 1030515"/>
                  <a:gd name="connsiteX5" fmla="*/ 1030516 w 1030516"/>
                  <a:gd name="connsiteY5" fmla="*/ 1030515 h 1030515"/>
                  <a:gd name="connsiteX6" fmla="*/ 850516 w 1030516"/>
                  <a:gd name="connsiteY6" fmla="*/ 1030515 h 1030515"/>
                  <a:gd name="connsiteX7" fmla="*/ 850516 w 1030516"/>
                  <a:gd name="connsiteY7" fmla="*/ 1030515 h 10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0516" h="1030515">
                    <a:moveTo>
                      <a:pt x="0" y="1030515"/>
                    </a:moveTo>
                    <a:lnTo>
                      <a:pt x="0" y="850515"/>
                    </a:lnTo>
                    <a:lnTo>
                      <a:pt x="850516" y="850515"/>
                    </a:lnTo>
                    <a:lnTo>
                      <a:pt x="850516" y="0"/>
                    </a:lnTo>
                    <a:lnTo>
                      <a:pt x="1030516" y="0"/>
                    </a:lnTo>
                    <a:lnTo>
                      <a:pt x="1030516" y="1030515"/>
                    </a:lnTo>
                    <a:lnTo>
                      <a:pt x="850516" y="1030515"/>
                    </a:lnTo>
                    <a:lnTo>
                      <a:pt x="850516" y="1030515"/>
                    </a:lnTo>
                    <a:close/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任意多边形 41"/>
              <p:cNvSpPr/>
              <p:nvPr/>
            </p:nvSpPr>
            <p:spPr>
              <a:xfrm rot="16200000" flipV="1">
                <a:off x="2481722" y="6134368"/>
                <a:ext cx="269522" cy="269090"/>
              </a:xfrm>
              <a:custGeom>
                <a:avLst/>
                <a:gdLst>
                  <a:gd name="connsiteX0" fmla="*/ 0 w 1030516"/>
                  <a:gd name="connsiteY0" fmla="*/ 1030515 h 1030515"/>
                  <a:gd name="connsiteX1" fmla="*/ 0 w 1030516"/>
                  <a:gd name="connsiteY1" fmla="*/ 850515 h 1030515"/>
                  <a:gd name="connsiteX2" fmla="*/ 850516 w 1030516"/>
                  <a:gd name="connsiteY2" fmla="*/ 850515 h 1030515"/>
                  <a:gd name="connsiteX3" fmla="*/ 850516 w 1030516"/>
                  <a:gd name="connsiteY3" fmla="*/ 0 h 1030515"/>
                  <a:gd name="connsiteX4" fmla="*/ 1030516 w 1030516"/>
                  <a:gd name="connsiteY4" fmla="*/ 0 h 1030515"/>
                  <a:gd name="connsiteX5" fmla="*/ 1030516 w 1030516"/>
                  <a:gd name="connsiteY5" fmla="*/ 1030515 h 1030515"/>
                  <a:gd name="connsiteX6" fmla="*/ 850516 w 1030516"/>
                  <a:gd name="connsiteY6" fmla="*/ 1030515 h 1030515"/>
                  <a:gd name="connsiteX7" fmla="*/ 850516 w 1030516"/>
                  <a:gd name="connsiteY7" fmla="*/ 1030515 h 10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0516" h="1030515">
                    <a:moveTo>
                      <a:pt x="0" y="1030515"/>
                    </a:moveTo>
                    <a:lnTo>
                      <a:pt x="0" y="850515"/>
                    </a:lnTo>
                    <a:lnTo>
                      <a:pt x="850516" y="850515"/>
                    </a:lnTo>
                    <a:lnTo>
                      <a:pt x="850516" y="0"/>
                    </a:lnTo>
                    <a:lnTo>
                      <a:pt x="1030516" y="0"/>
                    </a:lnTo>
                    <a:lnTo>
                      <a:pt x="1030516" y="1030515"/>
                    </a:lnTo>
                    <a:lnTo>
                      <a:pt x="850516" y="1030515"/>
                    </a:lnTo>
                    <a:lnTo>
                      <a:pt x="850516" y="1030515"/>
                    </a:lnTo>
                    <a:close/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任意多边形 42"/>
              <p:cNvSpPr/>
              <p:nvPr/>
            </p:nvSpPr>
            <p:spPr>
              <a:xfrm rot="5400000" flipH="1" flipV="1">
                <a:off x="3208474" y="6134369"/>
                <a:ext cx="269522" cy="269088"/>
              </a:xfrm>
              <a:custGeom>
                <a:avLst/>
                <a:gdLst>
                  <a:gd name="connsiteX0" fmla="*/ 0 w 1030516"/>
                  <a:gd name="connsiteY0" fmla="*/ 1030515 h 1030515"/>
                  <a:gd name="connsiteX1" fmla="*/ 0 w 1030516"/>
                  <a:gd name="connsiteY1" fmla="*/ 850515 h 1030515"/>
                  <a:gd name="connsiteX2" fmla="*/ 850516 w 1030516"/>
                  <a:gd name="connsiteY2" fmla="*/ 850515 h 1030515"/>
                  <a:gd name="connsiteX3" fmla="*/ 850516 w 1030516"/>
                  <a:gd name="connsiteY3" fmla="*/ 0 h 1030515"/>
                  <a:gd name="connsiteX4" fmla="*/ 1030516 w 1030516"/>
                  <a:gd name="connsiteY4" fmla="*/ 0 h 1030515"/>
                  <a:gd name="connsiteX5" fmla="*/ 1030516 w 1030516"/>
                  <a:gd name="connsiteY5" fmla="*/ 1030515 h 1030515"/>
                  <a:gd name="connsiteX6" fmla="*/ 850516 w 1030516"/>
                  <a:gd name="connsiteY6" fmla="*/ 1030515 h 1030515"/>
                  <a:gd name="connsiteX7" fmla="*/ 850516 w 1030516"/>
                  <a:gd name="connsiteY7" fmla="*/ 1030515 h 10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0516" h="1030515">
                    <a:moveTo>
                      <a:pt x="0" y="1030515"/>
                    </a:moveTo>
                    <a:lnTo>
                      <a:pt x="0" y="850515"/>
                    </a:lnTo>
                    <a:lnTo>
                      <a:pt x="850516" y="850515"/>
                    </a:lnTo>
                    <a:lnTo>
                      <a:pt x="850516" y="0"/>
                    </a:lnTo>
                    <a:lnTo>
                      <a:pt x="1030516" y="0"/>
                    </a:lnTo>
                    <a:lnTo>
                      <a:pt x="1030516" y="1030515"/>
                    </a:lnTo>
                    <a:lnTo>
                      <a:pt x="850516" y="1030515"/>
                    </a:lnTo>
                    <a:lnTo>
                      <a:pt x="850516" y="1030515"/>
                    </a:lnTo>
                    <a:close/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9163" name="文本框 27"/>
            <p:cNvSpPr txBox="1"/>
            <p:nvPr/>
          </p:nvSpPr>
          <p:spPr>
            <a:xfrm>
              <a:off x="501051" y="327368"/>
              <a:ext cx="707118" cy="58530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1" hangingPunct="1"/>
              <a:r>
                <a: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9161" name="文本框 27"/>
          <p:cNvSpPr txBox="1"/>
          <p:nvPr/>
        </p:nvSpPr>
        <p:spPr>
          <a:xfrm>
            <a:off x="1309688" y="288925"/>
            <a:ext cx="7956550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车辆连接器远程监控系统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Rounded Rectangle 29"/>
          <p:cNvSpPr/>
          <p:nvPr/>
        </p:nvSpPr>
        <p:spPr bwMode="auto">
          <a:xfrm>
            <a:off x="404813" y="4467225"/>
            <a:ext cx="5705475" cy="1089025"/>
          </a:xfrm>
          <a:prstGeom prst="roundRect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ja-JP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巡</a:t>
            </a:r>
            <a:endParaRPr kumimoji="0" lang="en-US" altLang="ja-JP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ja-JP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检</a:t>
            </a:r>
            <a:endParaRPr kumimoji="0" lang="en-US" altLang="x-none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 bwMode="auto">
          <a:xfrm>
            <a:off x="382588" y="3225800"/>
            <a:ext cx="5705475" cy="1089025"/>
          </a:xfrm>
          <a:prstGeom prst="roundRect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ja-JP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出</a:t>
            </a:r>
            <a:endParaRPr kumimoji="0" lang="en-US" altLang="ja-JP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ja-JP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库</a:t>
            </a:r>
            <a:endParaRPr kumimoji="0" lang="en-US" altLang="x-none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382588" y="1985963"/>
            <a:ext cx="5705475" cy="1089025"/>
          </a:xfrm>
          <a:prstGeom prst="roundRect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ja-JP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入</a:t>
            </a:r>
            <a:endParaRPr kumimoji="0" lang="en-US" altLang="ja-JP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ja-JP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库</a:t>
            </a:r>
            <a:endParaRPr kumimoji="0" lang="en-US" altLang="x-none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Rounded Rectangle 2"/>
          <p:cNvSpPr/>
          <p:nvPr/>
        </p:nvSpPr>
        <p:spPr bwMode="auto">
          <a:xfrm>
            <a:off x="1309688" y="2170113"/>
            <a:ext cx="1295400" cy="7397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 Light" panose="020B0502040204020203" pitchFamily="34" charset="-122"/>
                <a:cs typeface="+mn-cs"/>
              </a:rPr>
              <a:t>入库单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2932113" y="2170113"/>
            <a:ext cx="1295400" cy="7397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 Light" panose="020B0502040204020203" pitchFamily="34" charset="-122"/>
                <a:cs typeface="+mn-cs"/>
              </a:rPr>
              <a:t>智能库位分配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4554538" y="2159000"/>
            <a:ext cx="1295400" cy="74136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 Light" panose="020B0502040204020203" pitchFamily="34" charset="-122"/>
                <a:cs typeface="+mn-cs"/>
              </a:rPr>
              <a:t>扫描入库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1309688" y="3400425"/>
            <a:ext cx="1295400" cy="7397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 Light" panose="020B0502040204020203" pitchFamily="34" charset="-122"/>
                <a:cs typeface="+mn-cs"/>
              </a:rPr>
              <a:t>出库单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2932113" y="3400425"/>
            <a:ext cx="1295400" cy="7397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 Light" panose="020B0502040204020203" pitchFamily="34" charset="-122"/>
                <a:cs typeface="+mn-cs"/>
              </a:rPr>
              <a:t>智能出库分派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4554538" y="3389313"/>
            <a:ext cx="1295400" cy="7397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 Light" panose="020B0502040204020203" pitchFamily="34" charset="-122"/>
                <a:cs typeface="+mn-cs"/>
              </a:rPr>
              <a:t>扫描出库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1309688" y="4630738"/>
            <a:ext cx="1295400" cy="7397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 Light" panose="020B0502040204020203" pitchFamily="34" charset="-122"/>
                <a:cs typeface="+mn-cs"/>
              </a:rPr>
              <a:t>盘点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26" name="Rounded Rectangle 25"/>
          <p:cNvSpPr/>
          <p:nvPr/>
        </p:nvSpPr>
        <p:spPr bwMode="auto">
          <a:xfrm>
            <a:off x="2932113" y="4630738"/>
            <a:ext cx="1295400" cy="7397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 Light" panose="020B0502040204020203" pitchFamily="34" charset="-122"/>
                <a:cs typeface="+mn-cs"/>
              </a:rPr>
              <a:t>调整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27" name="Rounded Rectangle 26"/>
          <p:cNvSpPr/>
          <p:nvPr/>
        </p:nvSpPr>
        <p:spPr bwMode="auto">
          <a:xfrm>
            <a:off x="4554538" y="4630738"/>
            <a:ext cx="1295400" cy="7397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 Light" panose="020B0502040204020203" pitchFamily="34" charset="-122"/>
                <a:cs typeface="+mn-cs"/>
              </a:rPr>
              <a:t>库位模型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50190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1650" y="1628775"/>
            <a:ext cx="2305050" cy="3927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0191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8063" y="1628775"/>
            <a:ext cx="1604962" cy="392747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50192" name="Straight Arrow Connector 9"/>
          <p:cNvCxnSpPr/>
          <p:nvPr/>
        </p:nvCxnSpPr>
        <p:spPr>
          <a:xfrm flipV="1">
            <a:off x="2605088" y="2540000"/>
            <a:ext cx="327025" cy="0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50193" name="Straight Arrow Connector 11"/>
          <p:cNvCxnSpPr/>
          <p:nvPr/>
        </p:nvCxnSpPr>
        <p:spPr>
          <a:xfrm flipV="1">
            <a:off x="4227513" y="2540000"/>
            <a:ext cx="327025" cy="0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50194" name="Straight Arrow Connector 13"/>
          <p:cNvCxnSpPr/>
          <p:nvPr/>
        </p:nvCxnSpPr>
        <p:spPr>
          <a:xfrm flipV="1">
            <a:off x="2605088" y="3770313"/>
            <a:ext cx="327025" cy="0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50195" name="Straight Arrow Connector 31"/>
          <p:cNvCxnSpPr/>
          <p:nvPr/>
        </p:nvCxnSpPr>
        <p:spPr>
          <a:xfrm flipV="1">
            <a:off x="4227513" y="3759200"/>
            <a:ext cx="327025" cy="11113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grpSp>
        <p:nvGrpSpPr>
          <p:cNvPr id="50196" name="组合 8"/>
          <p:cNvGrpSpPr/>
          <p:nvPr/>
        </p:nvGrpSpPr>
        <p:grpSpPr>
          <a:xfrm>
            <a:off x="454025" y="234950"/>
            <a:ext cx="754063" cy="742950"/>
            <a:chOff x="454638" y="234297"/>
            <a:chExt cx="753531" cy="743620"/>
          </a:xfrm>
        </p:grpSpPr>
        <p:grpSp>
          <p:nvGrpSpPr>
            <p:cNvPr id="50198" name="组合 26"/>
            <p:cNvGrpSpPr/>
            <p:nvPr/>
          </p:nvGrpSpPr>
          <p:grpSpPr>
            <a:xfrm>
              <a:off x="454643" y="234310"/>
              <a:ext cx="745600" cy="743623"/>
              <a:chOff x="2481945" y="6134169"/>
              <a:chExt cx="995843" cy="993200"/>
            </a:xfrm>
          </p:grpSpPr>
          <p:sp>
            <p:nvSpPr>
              <p:cNvPr id="41" name="任意多边形 39"/>
              <p:cNvSpPr/>
              <p:nvPr/>
            </p:nvSpPr>
            <p:spPr>
              <a:xfrm rot="5400000">
                <a:off x="2481724" y="6858042"/>
                <a:ext cx="269520" cy="269090"/>
              </a:xfrm>
              <a:custGeom>
                <a:avLst/>
                <a:gdLst>
                  <a:gd name="connsiteX0" fmla="*/ 0 w 1030516"/>
                  <a:gd name="connsiteY0" fmla="*/ 1030515 h 1030515"/>
                  <a:gd name="connsiteX1" fmla="*/ 0 w 1030516"/>
                  <a:gd name="connsiteY1" fmla="*/ 850515 h 1030515"/>
                  <a:gd name="connsiteX2" fmla="*/ 850516 w 1030516"/>
                  <a:gd name="connsiteY2" fmla="*/ 850515 h 1030515"/>
                  <a:gd name="connsiteX3" fmla="*/ 850516 w 1030516"/>
                  <a:gd name="connsiteY3" fmla="*/ 0 h 1030515"/>
                  <a:gd name="connsiteX4" fmla="*/ 1030516 w 1030516"/>
                  <a:gd name="connsiteY4" fmla="*/ 0 h 1030515"/>
                  <a:gd name="connsiteX5" fmla="*/ 1030516 w 1030516"/>
                  <a:gd name="connsiteY5" fmla="*/ 1030515 h 1030515"/>
                  <a:gd name="connsiteX6" fmla="*/ 850516 w 1030516"/>
                  <a:gd name="connsiteY6" fmla="*/ 1030515 h 1030515"/>
                  <a:gd name="connsiteX7" fmla="*/ 850516 w 1030516"/>
                  <a:gd name="connsiteY7" fmla="*/ 1030515 h 10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0516" h="1030515">
                    <a:moveTo>
                      <a:pt x="0" y="1030515"/>
                    </a:moveTo>
                    <a:lnTo>
                      <a:pt x="0" y="850515"/>
                    </a:lnTo>
                    <a:lnTo>
                      <a:pt x="850516" y="850515"/>
                    </a:lnTo>
                    <a:lnTo>
                      <a:pt x="850516" y="0"/>
                    </a:lnTo>
                    <a:lnTo>
                      <a:pt x="1030516" y="0"/>
                    </a:lnTo>
                    <a:lnTo>
                      <a:pt x="1030516" y="1030515"/>
                    </a:lnTo>
                    <a:lnTo>
                      <a:pt x="850516" y="1030515"/>
                    </a:lnTo>
                    <a:lnTo>
                      <a:pt x="850516" y="1030515"/>
                    </a:lnTo>
                    <a:close/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2" name="任意多边形 40"/>
              <p:cNvSpPr/>
              <p:nvPr/>
            </p:nvSpPr>
            <p:spPr>
              <a:xfrm rot="16200000" flipH="1">
                <a:off x="3208476" y="6858043"/>
                <a:ext cx="269520" cy="269088"/>
              </a:xfrm>
              <a:custGeom>
                <a:avLst/>
                <a:gdLst>
                  <a:gd name="connsiteX0" fmla="*/ 0 w 1030516"/>
                  <a:gd name="connsiteY0" fmla="*/ 1030515 h 1030515"/>
                  <a:gd name="connsiteX1" fmla="*/ 0 w 1030516"/>
                  <a:gd name="connsiteY1" fmla="*/ 850515 h 1030515"/>
                  <a:gd name="connsiteX2" fmla="*/ 850516 w 1030516"/>
                  <a:gd name="connsiteY2" fmla="*/ 850515 h 1030515"/>
                  <a:gd name="connsiteX3" fmla="*/ 850516 w 1030516"/>
                  <a:gd name="connsiteY3" fmla="*/ 0 h 1030515"/>
                  <a:gd name="connsiteX4" fmla="*/ 1030516 w 1030516"/>
                  <a:gd name="connsiteY4" fmla="*/ 0 h 1030515"/>
                  <a:gd name="connsiteX5" fmla="*/ 1030516 w 1030516"/>
                  <a:gd name="connsiteY5" fmla="*/ 1030515 h 1030515"/>
                  <a:gd name="connsiteX6" fmla="*/ 850516 w 1030516"/>
                  <a:gd name="connsiteY6" fmla="*/ 1030515 h 1030515"/>
                  <a:gd name="connsiteX7" fmla="*/ 850516 w 1030516"/>
                  <a:gd name="connsiteY7" fmla="*/ 1030515 h 10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0516" h="1030515">
                    <a:moveTo>
                      <a:pt x="0" y="1030515"/>
                    </a:moveTo>
                    <a:lnTo>
                      <a:pt x="0" y="850515"/>
                    </a:lnTo>
                    <a:lnTo>
                      <a:pt x="850516" y="850515"/>
                    </a:lnTo>
                    <a:lnTo>
                      <a:pt x="850516" y="0"/>
                    </a:lnTo>
                    <a:lnTo>
                      <a:pt x="1030516" y="0"/>
                    </a:lnTo>
                    <a:lnTo>
                      <a:pt x="1030516" y="1030515"/>
                    </a:lnTo>
                    <a:lnTo>
                      <a:pt x="850516" y="1030515"/>
                    </a:lnTo>
                    <a:lnTo>
                      <a:pt x="850516" y="1030515"/>
                    </a:lnTo>
                    <a:close/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3" name="任意多边形 41"/>
              <p:cNvSpPr/>
              <p:nvPr/>
            </p:nvSpPr>
            <p:spPr>
              <a:xfrm rot="16200000" flipV="1">
                <a:off x="2481722" y="6134368"/>
                <a:ext cx="269522" cy="269090"/>
              </a:xfrm>
              <a:custGeom>
                <a:avLst/>
                <a:gdLst>
                  <a:gd name="connsiteX0" fmla="*/ 0 w 1030516"/>
                  <a:gd name="connsiteY0" fmla="*/ 1030515 h 1030515"/>
                  <a:gd name="connsiteX1" fmla="*/ 0 w 1030516"/>
                  <a:gd name="connsiteY1" fmla="*/ 850515 h 1030515"/>
                  <a:gd name="connsiteX2" fmla="*/ 850516 w 1030516"/>
                  <a:gd name="connsiteY2" fmla="*/ 850515 h 1030515"/>
                  <a:gd name="connsiteX3" fmla="*/ 850516 w 1030516"/>
                  <a:gd name="connsiteY3" fmla="*/ 0 h 1030515"/>
                  <a:gd name="connsiteX4" fmla="*/ 1030516 w 1030516"/>
                  <a:gd name="connsiteY4" fmla="*/ 0 h 1030515"/>
                  <a:gd name="connsiteX5" fmla="*/ 1030516 w 1030516"/>
                  <a:gd name="connsiteY5" fmla="*/ 1030515 h 1030515"/>
                  <a:gd name="connsiteX6" fmla="*/ 850516 w 1030516"/>
                  <a:gd name="connsiteY6" fmla="*/ 1030515 h 1030515"/>
                  <a:gd name="connsiteX7" fmla="*/ 850516 w 1030516"/>
                  <a:gd name="connsiteY7" fmla="*/ 1030515 h 10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0516" h="1030515">
                    <a:moveTo>
                      <a:pt x="0" y="1030515"/>
                    </a:moveTo>
                    <a:lnTo>
                      <a:pt x="0" y="850515"/>
                    </a:lnTo>
                    <a:lnTo>
                      <a:pt x="850516" y="850515"/>
                    </a:lnTo>
                    <a:lnTo>
                      <a:pt x="850516" y="0"/>
                    </a:lnTo>
                    <a:lnTo>
                      <a:pt x="1030516" y="0"/>
                    </a:lnTo>
                    <a:lnTo>
                      <a:pt x="1030516" y="1030515"/>
                    </a:lnTo>
                    <a:lnTo>
                      <a:pt x="850516" y="1030515"/>
                    </a:lnTo>
                    <a:lnTo>
                      <a:pt x="850516" y="1030515"/>
                    </a:lnTo>
                    <a:close/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4" name="任意多边形 42"/>
              <p:cNvSpPr/>
              <p:nvPr/>
            </p:nvSpPr>
            <p:spPr>
              <a:xfrm rot="5400000" flipH="1" flipV="1">
                <a:off x="3208474" y="6134369"/>
                <a:ext cx="269522" cy="269088"/>
              </a:xfrm>
              <a:custGeom>
                <a:avLst/>
                <a:gdLst>
                  <a:gd name="connsiteX0" fmla="*/ 0 w 1030516"/>
                  <a:gd name="connsiteY0" fmla="*/ 1030515 h 1030515"/>
                  <a:gd name="connsiteX1" fmla="*/ 0 w 1030516"/>
                  <a:gd name="connsiteY1" fmla="*/ 850515 h 1030515"/>
                  <a:gd name="connsiteX2" fmla="*/ 850516 w 1030516"/>
                  <a:gd name="connsiteY2" fmla="*/ 850515 h 1030515"/>
                  <a:gd name="connsiteX3" fmla="*/ 850516 w 1030516"/>
                  <a:gd name="connsiteY3" fmla="*/ 0 h 1030515"/>
                  <a:gd name="connsiteX4" fmla="*/ 1030516 w 1030516"/>
                  <a:gd name="connsiteY4" fmla="*/ 0 h 1030515"/>
                  <a:gd name="connsiteX5" fmla="*/ 1030516 w 1030516"/>
                  <a:gd name="connsiteY5" fmla="*/ 1030515 h 1030515"/>
                  <a:gd name="connsiteX6" fmla="*/ 850516 w 1030516"/>
                  <a:gd name="connsiteY6" fmla="*/ 1030515 h 1030515"/>
                  <a:gd name="connsiteX7" fmla="*/ 850516 w 1030516"/>
                  <a:gd name="connsiteY7" fmla="*/ 1030515 h 10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0516" h="1030515">
                    <a:moveTo>
                      <a:pt x="0" y="1030515"/>
                    </a:moveTo>
                    <a:lnTo>
                      <a:pt x="0" y="850515"/>
                    </a:lnTo>
                    <a:lnTo>
                      <a:pt x="850516" y="850515"/>
                    </a:lnTo>
                    <a:lnTo>
                      <a:pt x="850516" y="0"/>
                    </a:lnTo>
                    <a:lnTo>
                      <a:pt x="1030516" y="0"/>
                    </a:lnTo>
                    <a:lnTo>
                      <a:pt x="1030516" y="1030515"/>
                    </a:lnTo>
                    <a:lnTo>
                      <a:pt x="850516" y="1030515"/>
                    </a:lnTo>
                    <a:lnTo>
                      <a:pt x="850516" y="1030515"/>
                    </a:lnTo>
                    <a:close/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50199" name="文本框 27"/>
            <p:cNvSpPr txBox="1"/>
            <p:nvPr/>
          </p:nvSpPr>
          <p:spPr>
            <a:xfrm>
              <a:off x="501051" y="327368"/>
              <a:ext cx="707118" cy="58530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1" hangingPunct="1"/>
              <a:r>
                <a: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0197" name="文本框 27"/>
          <p:cNvSpPr txBox="1"/>
          <p:nvPr/>
        </p:nvSpPr>
        <p:spPr>
          <a:xfrm>
            <a:off x="1309688" y="288925"/>
            <a:ext cx="7956550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仓储管理系统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2" name="文本框 27"/>
          <p:cNvSpPr txBox="1"/>
          <p:nvPr/>
        </p:nvSpPr>
        <p:spPr>
          <a:xfrm>
            <a:off x="1309688" y="288925"/>
            <a:ext cx="7956550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互联网金融系统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035" name="Rectangle 1"/>
          <p:cNvSpPr>
            <a:spLocks noChangeArrowheads="1"/>
          </p:cNvSpPr>
          <p:nvPr/>
        </p:nvSpPr>
        <p:spPr bwMode="auto">
          <a:xfrm>
            <a:off x="454025" y="1250950"/>
            <a:ext cx="11380788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30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多家互联网金融公司搭建系统平台并进行定制化开发，实现资金出借方和借贷方的对接，实现银行存管等合规化改造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1204" name="Picture 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638" y="2114550"/>
            <a:ext cx="4905375" cy="3425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0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300" y="2114550"/>
            <a:ext cx="5387975" cy="34258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1206" name="组合 8"/>
          <p:cNvGrpSpPr/>
          <p:nvPr/>
        </p:nvGrpSpPr>
        <p:grpSpPr>
          <a:xfrm>
            <a:off x="454025" y="234950"/>
            <a:ext cx="754063" cy="742950"/>
            <a:chOff x="454643" y="234310"/>
            <a:chExt cx="753526" cy="743623"/>
          </a:xfrm>
        </p:grpSpPr>
        <p:grpSp>
          <p:nvGrpSpPr>
            <p:cNvPr id="51207" name="组合 26"/>
            <p:cNvGrpSpPr/>
            <p:nvPr/>
          </p:nvGrpSpPr>
          <p:grpSpPr>
            <a:xfrm>
              <a:off x="454643" y="234310"/>
              <a:ext cx="745600" cy="743623"/>
              <a:chOff x="2481945" y="6134169"/>
              <a:chExt cx="995843" cy="993200"/>
            </a:xfrm>
          </p:grpSpPr>
          <p:sp>
            <p:nvSpPr>
              <p:cNvPr id="16" name="任意多边形 39"/>
              <p:cNvSpPr/>
              <p:nvPr/>
            </p:nvSpPr>
            <p:spPr>
              <a:xfrm rot="5400000">
                <a:off x="2481729" y="6858064"/>
                <a:ext cx="269522" cy="269088"/>
              </a:xfrm>
              <a:custGeom>
                <a:avLst/>
                <a:gdLst>
                  <a:gd name="connsiteX0" fmla="*/ 0 w 1030516"/>
                  <a:gd name="connsiteY0" fmla="*/ 1030515 h 1030515"/>
                  <a:gd name="connsiteX1" fmla="*/ 0 w 1030516"/>
                  <a:gd name="connsiteY1" fmla="*/ 850515 h 1030515"/>
                  <a:gd name="connsiteX2" fmla="*/ 850516 w 1030516"/>
                  <a:gd name="connsiteY2" fmla="*/ 850515 h 1030515"/>
                  <a:gd name="connsiteX3" fmla="*/ 850516 w 1030516"/>
                  <a:gd name="connsiteY3" fmla="*/ 0 h 1030515"/>
                  <a:gd name="connsiteX4" fmla="*/ 1030516 w 1030516"/>
                  <a:gd name="connsiteY4" fmla="*/ 0 h 1030515"/>
                  <a:gd name="connsiteX5" fmla="*/ 1030516 w 1030516"/>
                  <a:gd name="connsiteY5" fmla="*/ 1030515 h 1030515"/>
                  <a:gd name="connsiteX6" fmla="*/ 850516 w 1030516"/>
                  <a:gd name="connsiteY6" fmla="*/ 1030515 h 1030515"/>
                  <a:gd name="connsiteX7" fmla="*/ 850516 w 1030516"/>
                  <a:gd name="connsiteY7" fmla="*/ 1030515 h 10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0516" h="1030515">
                    <a:moveTo>
                      <a:pt x="0" y="1030515"/>
                    </a:moveTo>
                    <a:lnTo>
                      <a:pt x="0" y="850515"/>
                    </a:lnTo>
                    <a:lnTo>
                      <a:pt x="850516" y="850515"/>
                    </a:lnTo>
                    <a:lnTo>
                      <a:pt x="850516" y="0"/>
                    </a:lnTo>
                    <a:lnTo>
                      <a:pt x="1030516" y="0"/>
                    </a:lnTo>
                    <a:lnTo>
                      <a:pt x="1030516" y="1030515"/>
                    </a:lnTo>
                    <a:lnTo>
                      <a:pt x="850516" y="1030515"/>
                    </a:lnTo>
                    <a:lnTo>
                      <a:pt x="850516" y="1030515"/>
                    </a:lnTo>
                    <a:close/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任意多边形 40"/>
              <p:cNvSpPr/>
              <p:nvPr/>
            </p:nvSpPr>
            <p:spPr>
              <a:xfrm rot="16200000" flipH="1">
                <a:off x="3208476" y="6858066"/>
                <a:ext cx="269522" cy="269087"/>
              </a:xfrm>
              <a:custGeom>
                <a:avLst/>
                <a:gdLst>
                  <a:gd name="connsiteX0" fmla="*/ 0 w 1030516"/>
                  <a:gd name="connsiteY0" fmla="*/ 1030515 h 1030515"/>
                  <a:gd name="connsiteX1" fmla="*/ 0 w 1030516"/>
                  <a:gd name="connsiteY1" fmla="*/ 850515 h 1030515"/>
                  <a:gd name="connsiteX2" fmla="*/ 850516 w 1030516"/>
                  <a:gd name="connsiteY2" fmla="*/ 850515 h 1030515"/>
                  <a:gd name="connsiteX3" fmla="*/ 850516 w 1030516"/>
                  <a:gd name="connsiteY3" fmla="*/ 0 h 1030515"/>
                  <a:gd name="connsiteX4" fmla="*/ 1030516 w 1030516"/>
                  <a:gd name="connsiteY4" fmla="*/ 0 h 1030515"/>
                  <a:gd name="connsiteX5" fmla="*/ 1030516 w 1030516"/>
                  <a:gd name="connsiteY5" fmla="*/ 1030515 h 1030515"/>
                  <a:gd name="connsiteX6" fmla="*/ 850516 w 1030516"/>
                  <a:gd name="connsiteY6" fmla="*/ 1030515 h 1030515"/>
                  <a:gd name="connsiteX7" fmla="*/ 850516 w 1030516"/>
                  <a:gd name="connsiteY7" fmla="*/ 1030515 h 10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0516" h="1030515">
                    <a:moveTo>
                      <a:pt x="0" y="1030515"/>
                    </a:moveTo>
                    <a:lnTo>
                      <a:pt x="0" y="850515"/>
                    </a:lnTo>
                    <a:lnTo>
                      <a:pt x="850516" y="850515"/>
                    </a:lnTo>
                    <a:lnTo>
                      <a:pt x="850516" y="0"/>
                    </a:lnTo>
                    <a:lnTo>
                      <a:pt x="1030516" y="0"/>
                    </a:lnTo>
                    <a:lnTo>
                      <a:pt x="1030516" y="1030515"/>
                    </a:lnTo>
                    <a:lnTo>
                      <a:pt x="850516" y="1030515"/>
                    </a:lnTo>
                    <a:lnTo>
                      <a:pt x="850516" y="1030515"/>
                    </a:lnTo>
                    <a:close/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" name="任意多边形 41"/>
              <p:cNvSpPr/>
              <p:nvPr/>
            </p:nvSpPr>
            <p:spPr>
              <a:xfrm rot="16200000" flipV="1">
                <a:off x="2481729" y="6134386"/>
                <a:ext cx="269523" cy="269088"/>
              </a:xfrm>
              <a:custGeom>
                <a:avLst/>
                <a:gdLst>
                  <a:gd name="connsiteX0" fmla="*/ 0 w 1030516"/>
                  <a:gd name="connsiteY0" fmla="*/ 1030515 h 1030515"/>
                  <a:gd name="connsiteX1" fmla="*/ 0 w 1030516"/>
                  <a:gd name="connsiteY1" fmla="*/ 850515 h 1030515"/>
                  <a:gd name="connsiteX2" fmla="*/ 850516 w 1030516"/>
                  <a:gd name="connsiteY2" fmla="*/ 850515 h 1030515"/>
                  <a:gd name="connsiteX3" fmla="*/ 850516 w 1030516"/>
                  <a:gd name="connsiteY3" fmla="*/ 0 h 1030515"/>
                  <a:gd name="connsiteX4" fmla="*/ 1030516 w 1030516"/>
                  <a:gd name="connsiteY4" fmla="*/ 0 h 1030515"/>
                  <a:gd name="connsiteX5" fmla="*/ 1030516 w 1030516"/>
                  <a:gd name="connsiteY5" fmla="*/ 1030515 h 1030515"/>
                  <a:gd name="connsiteX6" fmla="*/ 850516 w 1030516"/>
                  <a:gd name="connsiteY6" fmla="*/ 1030515 h 1030515"/>
                  <a:gd name="connsiteX7" fmla="*/ 850516 w 1030516"/>
                  <a:gd name="connsiteY7" fmla="*/ 1030515 h 10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0516" h="1030515">
                    <a:moveTo>
                      <a:pt x="0" y="1030515"/>
                    </a:moveTo>
                    <a:lnTo>
                      <a:pt x="0" y="850515"/>
                    </a:lnTo>
                    <a:lnTo>
                      <a:pt x="850516" y="850515"/>
                    </a:lnTo>
                    <a:lnTo>
                      <a:pt x="850516" y="0"/>
                    </a:lnTo>
                    <a:lnTo>
                      <a:pt x="1030516" y="0"/>
                    </a:lnTo>
                    <a:lnTo>
                      <a:pt x="1030516" y="1030515"/>
                    </a:lnTo>
                    <a:lnTo>
                      <a:pt x="850516" y="1030515"/>
                    </a:lnTo>
                    <a:lnTo>
                      <a:pt x="850516" y="1030515"/>
                    </a:lnTo>
                    <a:close/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任意多边形 42"/>
              <p:cNvSpPr/>
              <p:nvPr/>
            </p:nvSpPr>
            <p:spPr>
              <a:xfrm rot="5400000" flipH="1" flipV="1">
                <a:off x="3208475" y="6134388"/>
                <a:ext cx="269523" cy="269087"/>
              </a:xfrm>
              <a:custGeom>
                <a:avLst/>
                <a:gdLst>
                  <a:gd name="connsiteX0" fmla="*/ 0 w 1030516"/>
                  <a:gd name="connsiteY0" fmla="*/ 1030515 h 1030515"/>
                  <a:gd name="connsiteX1" fmla="*/ 0 w 1030516"/>
                  <a:gd name="connsiteY1" fmla="*/ 850515 h 1030515"/>
                  <a:gd name="connsiteX2" fmla="*/ 850516 w 1030516"/>
                  <a:gd name="connsiteY2" fmla="*/ 850515 h 1030515"/>
                  <a:gd name="connsiteX3" fmla="*/ 850516 w 1030516"/>
                  <a:gd name="connsiteY3" fmla="*/ 0 h 1030515"/>
                  <a:gd name="connsiteX4" fmla="*/ 1030516 w 1030516"/>
                  <a:gd name="connsiteY4" fmla="*/ 0 h 1030515"/>
                  <a:gd name="connsiteX5" fmla="*/ 1030516 w 1030516"/>
                  <a:gd name="connsiteY5" fmla="*/ 1030515 h 1030515"/>
                  <a:gd name="connsiteX6" fmla="*/ 850516 w 1030516"/>
                  <a:gd name="connsiteY6" fmla="*/ 1030515 h 1030515"/>
                  <a:gd name="connsiteX7" fmla="*/ 850516 w 1030516"/>
                  <a:gd name="connsiteY7" fmla="*/ 1030515 h 10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0516" h="1030515">
                    <a:moveTo>
                      <a:pt x="0" y="1030515"/>
                    </a:moveTo>
                    <a:lnTo>
                      <a:pt x="0" y="850515"/>
                    </a:lnTo>
                    <a:lnTo>
                      <a:pt x="850516" y="850515"/>
                    </a:lnTo>
                    <a:lnTo>
                      <a:pt x="850516" y="0"/>
                    </a:lnTo>
                    <a:lnTo>
                      <a:pt x="1030516" y="0"/>
                    </a:lnTo>
                    <a:lnTo>
                      <a:pt x="1030516" y="1030515"/>
                    </a:lnTo>
                    <a:lnTo>
                      <a:pt x="850516" y="1030515"/>
                    </a:lnTo>
                    <a:lnTo>
                      <a:pt x="850516" y="1030515"/>
                    </a:lnTo>
                    <a:close/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51208" name="文本框 27"/>
            <p:cNvSpPr txBox="1"/>
            <p:nvPr/>
          </p:nvSpPr>
          <p:spPr>
            <a:xfrm>
              <a:off x="501051" y="327368"/>
              <a:ext cx="707118" cy="58409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1" hangingPunct="1"/>
              <a:r>
                <a: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07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2226" name="组合 8"/>
          <p:cNvGrpSpPr/>
          <p:nvPr/>
        </p:nvGrpSpPr>
        <p:grpSpPr>
          <a:xfrm>
            <a:off x="454025" y="234950"/>
            <a:ext cx="754063" cy="742950"/>
            <a:chOff x="454638" y="234297"/>
            <a:chExt cx="753531" cy="743620"/>
          </a:xfrm>
        </p:grpSpPr>
        <p:grpSp>
          <p:nvGrpSpPr>
            <p:cNvPr id="52234" name="组合 26"/>
            <p:cNvGrpSpPr/>
            <p:nvPr/>
          </p:nvGrpSpPr>
          <p:grpSpPr>
            <a:xfrm>
              <a:off x="454643" y="234310"/>
              <a:ext cx="745600" cy="743623"/>
              <a:chOff x="2481945" y="6134169"/>
              <a:chExt cx="995843" cy="993200"/>
            </a:xfrm>
          </p:grpSpPr>
          <p:sp>
            <p:nvSpPr>
              <p:cNvPr id="40" name="任意多边形 39"/>
              <p:cNvSpPr/>
              <p:nvPr/>
            </p:nvSpPr>
            <p:spPr>
              <a:xfrm rot="5400000">
                <a:off x="2481724" y="6858042"/>
                <a:ext cx="269520" cy="269090"/>
              </a:xfrm>
              <a:custGeom>
                <a:avLst/>
                <a:gdLst>
                  <a:gd name="connsiteX0" fmla="*/ 0 w 1030516"/>
                  <a:gd name="connsiteY0" fmla="*/ 1030515 h 1030515"/>
                  <a:gd name="connsiteX1" fmla="*/ 0 w 1030516"/>
                  <a:gd name="connsiteY1" fmla="*/ 850515 h 1030515"/>
                  <a:gd name="connsiteX2" fmla="*/ 850516 w 1030516"/>
                  <a:gd name="connsiteY2" fmla="*/ 850515 h 1030515"/>
                  <a:gd name="connsiteX3" fmla="*/ 850516 w 1030516"/>
                  <a:gd name="connsiteY3" fmla="*/ 0 h 1030515"/>
                  <a:gd name="connsiteX4" fmla="*/ 1030516 w 1030516"/>
                  <a:gd name="connsiteY4" fmla="*/ 0 h 1030515"/>
                  <a:gd name="connsiteX5" fmla="*/ 1030516 w 1030516"/>
                  <a:gd name="connsiteY5" fmla="*/ 1030515 h 1030515"/>
                  <a:gd name="connsiteX6" fmla="*/ 850516 w 1030516"/>
                  <a:gd name="connsiteY6" fmla="*/ 1030515 h 1030515"/>
                  <a:gd name="connsiteX7" fmla="*/ 850516 w 1030516"/>
                  <a:gd name="connsiteY7" fmla="*/ 1030515 h 10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0516" h="1030515">
                    <a:moveTo>
                      <a:pt x="0" y="1030515"/>
                    </a:moveTo>
                    <a:lnTo>
                      <a:pt x="0" y="850515"/>
                    </a:lnTo>
                    <a:lnTo>
                      <a:pt x="850516" y="850515"/>
                    </a:lnTo>
                    <a:lnTo>
                      <a:pt x="850516" y="0"/>
                    </a:lnTo>
                    <a:lnTo>
                      <a:pt x="1030516" y="0"/>
                    </a:lnTo>
                    <a:lnTo>
                      <a:pt x="1030516" y="1030515"/>
                    </a:lnTo>
                    <a:lnTo>
                      <a:pt x="850516" y="1030515"/>
                    </a:lnTo>
                    <a:lnTo>
                      <a:pt x="850516" y="1030515"/>
                    </a:lnTo>
                    <a:close/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1" name="任意多边形 40"/>
              <p:cNvSpPr/>
              <p:nvPr/>
            </p:nvSpPr>
            <p:spPr>
              <a:xfrm rot="16200000" flipH="1">
                <a:off x="3208476" y="6858043"/>
                <a:ext cx="269520" cy="269088"/>
              </a:xfrm>
              <a:custGeom>
                <a:avLst/>
                <a:gdLst>
                  <a:gd name="connsiteX0" fmla="*/ 0 w 1030516"/>
                  <a:gd name="connsiteY0" fmla="*/ 1030515 h 1030515"/>
                  <a:gd name="connsiteX1" fmla="*/ 0 w 1030516"/>
                  <a:gd name="connsiteY1" fmla="*/ 850515 h 1030515"/>
                  <a:gd name="connsiteX2" fmla="*/ 850516 w 1030516"/>
                  <a:gd name="connsiteY2" fmla="*/ 850515 h 1030515"/>
                  <a:gd name="connsiteX3" fmla="*/ 850516 w 1030516"/>
                  <a:gd name="connsiteY3" fmla="*/ 0 h 1030515"/>
                  <a:gd name="connsiteX4" fmla="*/ 1030516 w 1030516"/>
                  <a:gd name="connsiteY4" fmla="*/ 0 h 1030515"/>
                  <a:gd name="connsiteX5" fmla="*/ 1030516 w 1030516"/>
                  <a:gd name="connsiteY5" fmla="*/ 1030515 h 1030515"/>
                  <a:gd name="connsiteX6" fmla="*/ 850516 w 1030516"/>
                  <a:gd name="connsiteY6" fmla="*/ 1030515 h 1030515"/>
                  <a:gd name="connsiteX7" fmla="*/ 850516 w 1030516"/>
                  <a:gd name="connsiteY7" fmla="*/ 1030515 h 10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0516" h="1030515">
                    <a:moveTo>
                      <a:pt x="0" y="1030515"/>
                    </a:moveTo>
                    <a:lnTo>
                      <a:pt x="0" y="850515"/>
                    </a:lnTo>
                    <a:lnTo>
                      <a:pt x="850516" y="850515"/>
                    </a:lnTo>
                    <a:lnTo>
                      <a:pt x="850516" y="0"/>
                    </a:lnTo>
                    <a:lnTo>
                      <a:pt x="1030516" y="0"/>
                    </a:lnTo>
                    <a:lnTo>
                      <a:pt x="1030516" y="1030515"/>
                    </a:lnTo>
                    <a:lnTo>
                      <a:pt x="850516" y="1030515"/>
                    </a:lnTo>
                    <a:lnTo>
                      <a:pt x="850516" y="1030515"/>
                    </a:lnTo>
                    <a:close/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2" name="任意多边形 41"/>
              <p:cNvSpPr/>
              <p:nvPr/>
            </p:nvSpPr>
            <p:spPr>
              <a:xfrm rot="16200000" flipV="1">
                <a:off x="2481722" y="6134368"/>
                <a:ext cx="269522" cy="269090"/>
              </a:xfrm>
              <a:custGeom>
                <a:avLst/>
                <a:gdLst>
                  <a:gd name="connsiteX0" fmla="*/ 0 w 1030516"/>
                  <a:gd name="connsiteY0" fmla="*/ 1030515 h 1030515"/>
                  <a:gd name="connsiteX1" fmla="*/ 0 w 1030516"/>
                  <a:gd name="connsiteY1" fmla="*/ 850515 h 1030515"/>
                  <a:gd name="connsiteX2" fmla="*/ 850516 w 1030516"/>
                  <a:gd name="connsiteY2" fmla="*/ 850515 h 1030515"/>
                  <a:gd name="connsiteX3" fmla="*/ 850516 w 1030516"/>
                  <a:gd name="connsiteY3" fmla="*/ 0 h 1030515"/>
                  <a:gd name="connsiteX4" fmla="*/ 1030516 w 1030516"/>
                  <a:gd name="connsiteY4" fmla="*/ 0 h 1030515"/>
                  <a:gd name="connsiteX5" fmla="*/ 1030516 w 1030516"/>
                  <a:gd name="connsiteY5" fmla="*/ 1030515 h 1030515"/>
                  <a:gd name="connsiteX6" fmla="*/ 850516 w 1030516"/>
                  <a:gd name="connsiteY6" fmla="*/ 1030515 h 1030515"/>
                  <a:gd name="connsiteX7" fmla="*/ 850516 w 1030516"/>
                  <a:gd name="connsiteY7" fmla="*/ 1030515 h 10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0516" h="1030515">
                    <a:moveTo>
                      <a:pt x="0" y="1030515"/>
                    </a:moveTo>
                    <a:lnTo>
                      <a:pt x="0" y="850515"/>
                    </a:lnTo>
                    <a:lnTo>
                      <a:pt x="850516" y="850515"/>
                    </a:lnTo>
                    <a:lnTo>
                      <a:pt x="850516" y="0"/>
                    </a:lnTo>
                    <a:lnTo>
                      <a:pt x="1030516" y="0"/>
                    </a:lnTo>
                    <a:lnTo>
                      <a:pt x="1030516" y="1030515"/>
                    </a:lnTo>
                    <a:lnTo>
                      <a:pt x="850516" y="1030515"/>
                    </a:lnTo>
                    <a:lnTo>
                      <a:pt x="850516" y="1030515"/>
                    </a:lnTo>
                    <a:close/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3" name="任意多边形 42"/>
              <p:cNvSpPr/>
              <p:nvPr/>
            </p:nvSpPr>
            <p:spPr>
              <a:xfrm rot="5400000" flipH="1" flipV="1">
                <a:off x="3208474" y="6134369"/>
                <a:ext cx="269522" cy="269088"/>
              </a:xfrm>
              <a:custGeom>
                <a:avLst/>
                <a:gdLst>
                  <a:gd name="connsiteX0" fmla="*/ 0 w 1030516"/>
                  <a:gd name="connsiteY0" fmla="*/ 1030515 h 1030515"/>
                  <a:gd name="connsiteX1" fmla="*/ 0 w 1030516"/>
                  <a:gd name="connsiteY1" fmla="*/ 850515 h 1030515"/>
                  <a:gd name="connsiteX2" fmla="*/ 850516 w 1030516"/>
                  <a:gd name="connsiteY2" fmla="*/ 850515 h 1030515"/>
                  <a:gd name="connsiteX3" fmla="*/ 850516 w 1030516"/>
                  <a:gd name="connsiteY3" fmla="*/ 0 h 1030515"/>
                  <a:gd name="connsiteX4" fmla="*/ 1030516 w 1030516"/>
                  <a:gd name="connsiteY4" fmla="*/ 0 h 1030515"/>
                  <a:gd name="connsiteX5" fmla="*/ 1030516 w 1030516"/>
                  <a:gd name="connsiteY5" fmla="*/ 1030515 h 1030515"/>
                  <a:gd name="connsiteX6" fmla="*/ 850516 w 1030516"/>
                  <a:gd name="connsiteY6" fmla="*/ 1030515 h 1030515"/>
                  <a:gd name="connsiteX7" fmla="*/ 850516 w 1030516"/>
                  <a:gd name="connsiteY7" fmla="*/ 1030515 h 10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0516" h="1030515">
                    <a:moveTo>
                      <a:pt x="0" y="1030515"/>
                    </a:moveTo>
                    <a:lnTo>
                      <a:pt x="0" y="850515"/>
                    </a:lnTo>
                    <a:lnTo>
                      <a:pt x="850516" y="850515"/>
                    </a:lnTo>
                    <a:lnTo>
                      <a:pt x="850516" y="0"/>
                    </a:lnTo>
                    <a:lnTo>
                      <a:pt x="1030516" y="0"/>
                    </a:lnTo>
                    <a:lnTo>
                      <a:pt x="1030516" y="1030515"/>
                    </a:lnTo>
                    <a:lnTo>
                      <a:pt x="850516" y="1030515"/>
                    </a:lnTo>
                    <a:lnTo>
                      <a:pt x="850516" y="1030515"/>
                    </a:lnTo>
                    <a:close/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52235" name="文本框 27"/>
            <p:cNvSpPr txBox="1"/>
            <p:nvPr/>
          </p:nvSpPr>
          <p:spPr>
            <a:xfrm>
              <a:off x="501051" y="327368"/>
              <a:ext cx="707118" cy="58530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1" hangingPunct="1"/>
              <a:r>
                <a: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08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2227" name="文本框 27"/>
          <p:cNvSpPr txBox="1"/>
          <p:nvPr/>
        </p:nvSpPr>
        <p:spPr>
          <a:xfrm>
            <a:off x="1309688" y="288925"/>
            <a:ext cx="7956550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各类信息系统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228" name="Rectangle 1"/>
          <p:cNvSpPr/>
          <p:nvPr/>
        </p:nvSpPr>
        <p:spPr>
          <a:xfrm>
            <a:off x="454025" y="1817688"/>
            <a:ext cx="11380788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面向海外用户的垂直社区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app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，支持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iOS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平台</a:t>
            </a:r>
            <a:endParaRPr lang="en-US" altLang="zh-CN" dirty="0">
              <a:latin typeface="微软雅黑 Light" panose="020B0502040204020203" pitchFamily="34" charset="-122"/>
            </a:endParaRPr>
          </a:p>
        </p:txBody>
      </p:sp>
      <p:pic>
        <p:nvPicPr>
          <p:cNvPr id="52229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4025" y="2452688"/>
            <a:ext cx="5273675" cy="2355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2230" name="Rectangle 2"/>
          <p:cNvSpPr/>
          <p:nvPr/>
        </p:nvSpPr>
        <p:spPr>
          <a:xfrm>
            <a:off x="6143625" y="1317625"/>
            <a:ext cx="4340225" cy="3698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杭州电子科技大学三位一体考官抽签系统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pic>
        <p:nvPicPr>
          <p:cNvPr id="52231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738" y="1771650"/>
            <a:ext cx="3478212" cy="20589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2232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738" y="4395788"/>
            <a:ext cx="4000500" cy="21732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2233" name="Rectangle 16"/>
          <p:cNvSpPr/>
          <p:nvPr/>
        </p:nvSpPr>
        <p:spPr>
          <a:xfrm>
            <a:off x="6281738" y="3943350"/>
            <a:ext cx="2781300" cy="3698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浙江省两项计划报名系统 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50" name="文本框 40"/>
          <p:cNvSpPr txBox="1"/>
          <p:nvPr/>
        </p:nvSpPr>
        <p:spPr>
          <a:xfrm>
            <a:off x="1160463" y="2014538"/>
            <a:ext cx="4857750" cy="41544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实验室与</a:t>
            </a:r>
            <a:endParaRPr lang="en-US" altLang="zh-CN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美国伊利诺伊理工大学、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美国华盛顿大学、</a:t>
            </a:r>
            <a:endParaRPr lang="en-US" altLang="zh-CN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意大利罗马大学、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德国汉堡大学、</a:t>
            </a:r>
            <a:endParaRPr lang="en-US" altLang="zh-CN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清华大学、</a:t>
            </a:r>
            <a:endParaRPr lang="en-US" altLang="zh-CN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哈尔滨工业大学、</a:t>
            </a:r>
            <a:endParaRPr lang="en-US" altLang="zh-CN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电子科技大学等高校的</a:t>
            </a:r>
            <a:endParaRPr lang="en-US" altLang="zh-CN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相关教授和实验室保持良好的</a:t>
            </a:r>
            <a:endParaRPr lang="en-US" altLang="zh-CN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学术交流与合作关系。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3251" name="组合 6"/>
          <p:cNvGrpSpPr/>
          <p:nvPr/>
        </p:nvGrpSpPr>
        <p:grpSpPr>
          <a:xfrm>
            <a:off x="4870450" y="433388"/>
            <a:ext cx="2095500" cy="588962"/>
            <a:chOff x="7791451" y="1360867"/>
            <a:chExt cx="2095500" cy="588962"/>
          </a:xfrm>
        </p:grpSpPr>
        <p:sp>
          <p:nvSpPr>
            <p:cNvPr id="8" name="任意多边形 7"/>
            <p:cNvSpPr/>
            <p:nvPr/>
          </p:nvSpPr>
          <p:spPr>
            <a:xfrm rot="5400000">
              <a:off x="7843839" y="1621217"/>
              <a:ext cx="328612" cy="328612"/>
            </a:xfrm>
            <a:custGeom>
              <a:avLst/>
              <a:gdLst>
                <a:gd name="connsiteX0" fmla="*/ 0 w 1030516"/>
                <a:gd name="connsiteY0" fmla="*/ 1030515 h 1030515"/>
                <a:gd name="connsiteX1" fmla="*/ 0 w 1030516"/>
                <a:gd name="connsiteY1" fmla="*/ 850515 h 1030515"/>
                <a:gd name="connsiteX2" fmla="*/ 850516 w 1030516"/>
                <a:gd name="connsiteY2" fmla="*/ 850515 h 1030515"/>
                <a:gd name="connsiteX3" fmla="*/ 850516 w 1030516"/>
                <a:gd name="connsiteY3" fmla="*/ 0 h 1030515"/>
                <a:gd name="connsiteX4" fmla="*/ 1030516 w 1030516"/>
                <a:gd name="connsiteY4" fmla="*/ 0 h 1030515"/>
                <a:gd name="connsiteX5" fmla="*/ 1030516 w 1030516"/>
                <a:gd name="connsiteY5" fmla="*/ 1030515 h 1030515"/>
                <a:gd name="connsiteX6" fmla="*/ 850516 w 1030516"/>
                <a:gd name="connsiteY6" fmla="*/ 1030515 h 1030515"/>
                <a:gd name="connsiteX7" fmla="*/ 850516 w 1030516"/>
                <a:gd name="connsiteY7" fmla="*/ 1030515 h 103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0516" h="1030515">
                  <a:moveTo>
                    <a:pt x="0" y="1030515"/>
                  </a:moveTo>
                  <a:lnTo>
                    <a:pt x="0" y="850515"/>
                  </a:lnTo>
                  <a:lnTo>
                    <a:pt x="850516" y="850515"/>
                  </a:lnTo>
                  <a:lnTo>
                    <a:pt x="850516" y="0"/>
                  </a:lnTo>
                  <a:lnTo>
                    <a:pt x="1030516" y="0"/>
                  </a:lnTo>
                  <a:lnTo>
                    <a:pt x="1030516" y="1030515"/>
                  </a:lnTo>
                  <a:lnTo>
                    <a:pt x="850516" y="1030515"/>
                  </a:lnTo>
                  <a:lnTo>
                    <a:pt x="850516" y="1030515"/>
                  </a:lnTo>
                  <a:close/>
                </a:path>
              </a:pathLst>
            </a:custGeom>
            <a:noFill/>
            <a:ln w="6350">
              <a:solidFill>
                <a:srgbClr val="301C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 rot="5400000" flipH="1" flipV="1">
              <a:off x="9505952" y="1360867"/>
              <a:ext cx="328612" cy="328613"/>
            </a:xfrm>
            <a:custGeom>
              <a:avLst/>
              <a:gdLst>
                <a:gd name="connsiteX0" fmla="*/ 0 w 1030516"/>
                <a:gd name="connsiteY0" fmla="*/ 1030515 h 1030515"/>
                <a:gd name="connsiteX1" fmla="*/ 0 w 1030516"/>
                <a:gd name="connsiteY1" fmla="*/ 850515 h 1030515"/>
                <a:gd name="connsiteX2" fmla="*/ 850516 w 1030516"/>
                <a:gd name="connsiteY2" fmla="*/ 850515 h 1030515"/>
                <a:gd name="connsiteX3" fmla="*/ 850516 w 1030516"/>
                <a:gd name="connsiteY3" fmla="*/ 0 h 1030515"/>
                <a:gd name="connsiteX4" fmla="*/ 1030516 w 1030516"/>
                <a:gd name="connsiteY4" fmla="*/ 0 h 1030515"/>
                <a:gd name="connsiteX5" fmla="*/ 1030516 w 1030516"/>
                <a:gd name="connsiteY5" fmla="*/ 1030515 h 1030515"/>
                <a:gd name="connsiteX6" fmla="*/ 850516 w 1030516"/>
                <a:gd name="connsiteY6" fmla="*/ 1030515 h 1030515"/>
                <a:gd name="connsiteX7" fmla="*/ 850516 w 1030516"/>
                <a:gd name="connsiteY7" fmla="*/ 1030515 h 103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0516" h="1030515">
                  <a:moveTo>
                    <a:pt x="0" y="1030515"/>
                  </a:moveTo>
                  <a:lnTo>
                    <a:pt x="0" y="850515"/>
                  </a:lnTo>
                  <a:lnTo>
                    <a:pt x="850516" y="850515"/>
                  </a:lnTo>
                  <a:lnTo>
                    <a:pt x="850516" y="0"/>
                  </a:lnTo>
                  <a:lnTo>
                    <a:pt x="1030516" y="0"/>
                  </a:lnTo>
                  <a:lnTo>
                    <a:pt x="1030516" y="1030515"/>
                  </a:lnTo>
                  <a:lnTo>
                    <a:pt x="850516" y="1030515"/>
                  </a:lnTo>
                  <a:lnTo>
                    <a:pt x="850516" y="1030515"/>
                  </a:lnTo>
                  <a:close/>
                </a:path>
              </a:pathLst>
            </a:custGeom>
            <a:noFill/>
            <a:ln w="6350">
              <a:solidFill>
                <a:srgbClr val="301C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3262" name="文本框 13"/>
            <p:cNvSpPr txBox="1"/>
            <p:nvPr/>
          </p:nvSpPr>
          <p:spPr>
            <a:xfrm>
              <a:off x="7791451" y="1410079"/>
              <a:ext cx="2095500" cy="47561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1" hangingPunct="1"/>
              <a:r>
                <a:rPr lang="zh-CN" altLang="en-US" sz="2500" dirty="0">
                  <a:solidFill>
                    <a:srgbClr val="00000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合作高校</a:t>
              </a:r>
              <a:endParaRPr lang="zh-CN" altLang="en-US" sz="25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53252" name="组合 19"/>
          <p:cNvGrpSpPr/>
          <p:nvPr/>
        </p:nvGrpSpPr>
        <p:grpSpPr>
          <a:xfrm>
            <a:off x="1682750" y="763588"/>
            <a:ext cx="8529638" cy="0"/>
            <a:chOff x="1682374" y="764247"/>
            <a:chExt cx="8530772" cy="0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7644230" y="764247"/>
              <a:ext cx="25689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682374" y="764247"/>
              <a:ext cx="25689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253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46825" y="1706563"/>
            <a:ext cx="1811338" cy="17732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3254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013" y="1716088"/>
            <a:ext cx="1677987" cy="1736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3255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313" y="3678238"/>
            <a:ext cx="1746250" cy="1781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3256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938" y="3698875"/>
            <a:ext cx="2143125" cy="16779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3257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0413" y="3703638"/>
            <a:ext cx="1793875" cy="17827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4274" name="组合 37"/>
          <p:cNvGrpSpPr/>
          <p:nvPr/>
        </p:nvGrpSpPr>
        <p:grpSpPr>
          <a:xfrm>
            <a:off x="4870450" y="433388"/>
            <a:ext cx="2095500" cy="588962"/>
            <a:chOff x="7791451" y="1360867"/>
            <a:chExt cx="2095500" cy="588962"/>
          </a:xfrm>
        </p:grpSpPr>
        <p:sp>
          <p:nvSpPr>
            <p:cNvPr id="39" name="任意多边形 38"/>
            <p:cNvSpPr/>
            <p:nvPr/>
          </p:nvSpPr>
          <p:spPr>
            <a:xfrm rot="5400000">
              <a:off x="7843839" y="1621217"/>
              <a:ext cx="328612" cy="328612"/>
            </a:xfrm>
            <a:custGeom>
              <a:avLst/>
              <a:gdLst>
                <a:gd name="connsiteX0" fmla="*/ 0 w 1030516"/>
                <a:gd name="connsiteY0" fmla="*/ 1030515 h 1030515"/>
                <a:gd name="connsiteX1" fmla="*/ 0 w 1030516"/>
                <a:gd name="connsiteY1" fmla="*/ 850515 h 1030515"/>
                <a:gd name="connsiteX2" fmla="*/ 850516 w 1030516"/>
                <a:gd name="connsiteY2" fmla="*/ 850515 h 1030515"/>
                <a:gd name="connsiteX3" fmla="*/ 850516 w 1030516"/>
                <a:gd name="connsiteY3" fmla="*/ 0 h 1030515"/>
                <a:gd name="connsiteX4" fmla="*/ 1030516 w 1030516"/>
                <a:gd name="connsiteY4" fmla="*/ 0 h 1030515"/>
                <a:gd name="connsiteX5" fmla="*/ 1030516 w 1030516"/>
                <a:gd name="connsiteY5" fmla="*/ 1030515 h 1030515"/>
                <a:gd name="connsiteX6" fmla="*/ 850516 w 1030516"/>
                <a:gd name="connsiteY6" fmla="*/ 1030515 h 1030515"/>
                <a:gd name="connsiteX7" fmla="*/ 850516 w 1030516"/>
                <a:gd name="connsiteY7" fmla="*/ 1030515 h 103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0516" h="1030515">
                  <a:moveTo>
                    <a:pt x="0" y="1030515"/>
                  </a:moveTo>
                  <a:lnTo>
                    <a:pt x="0" y="850515"/>
                  </a:lnTo>
                  <a:lnTo>
                    <a:pt x="850516" y="850515"/>
                  </a:lnTo>
                  <a:lnTo>
                    <a:pt x="850516" y="0"/>
                  </a:lnTo>
                  <a:lnTo>
                    <a:pt x="1030516" y="0"/>
                  </a:lnTo>
                  <a:lnTo>
                    <a:pt x="1030516" y="1030515"/>
                  </a:lnTo>
                  <a:lnTo>
                    <a:pt x="850516" y="1030515"/>
                  </a:lnTo>
                  <a:lnTo>
                    <a:pt x="850516" y="1030515"/>
                  </a:lnTo>
                  <a:close/>
                </a:path>
              </a:pathLst>
            </a:custGeom>
            <a:noFill/>
            <a:ln w="6350">
              <a:solidFill>
                <a:srgbClr val="301C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任意多边形 39"/>
            <p:cNvSpPr/>
            <p:nvPr/>
          </p:nvSpPr>
          <p:spPr>
            <a:xfrm rot="5400000" flipH="1" flipV="1">
              <a:off x="9505952" y="1360867"/>
              <a:ext cx="328612" cy="328613"/>
            </a:xfrm>
            <a:custGeom>
              <a:avLst/>
              <a:gdLst>
                <a:gd name="connsiteX0" fmla="*/ 0 w 1030516"/>
                <a:gd name="connsiteY0" fmla="*/ 1030515 h 1030515"/>
                <a:gd name="connsiteX1" fmla="*/ 0 w 1030516"/>
                <a:gd name="connsiteY1" fmla="*/ 850515 h 1030515"/>
                <a:gd name="connsiteX2" fmla="*/ 850516 w 1030516"/>
                <a:gd name="connsiteY2" fmla="*/ 850515 h 1030515"/>
                <a:gd name="connsiteX3" fmla="*/ 850516 w 1030516"/>
                <a:gd name="connsiteY3" fmla="*/ 0 h 1030515"/>
                <a:gd name="connsiteX4" fmla="*/ 1030516 w 1030516"/>
                <a:gd name="connsiteY4" fmla="*/ 0 h 1030515"/>
                <a:gd name="connsiteX5" fmla="*/ 1030516 w 1030516"/>
                <a:gd name="connsiteY5" fmla="*/ 1030515 h 1030515"/>
                <a:gd name="connsiteX6" fmla="*/ 850516 w 1030516"/>
                <a:gd name="connsiteY6" fmla="*/ 1030515 h 1030515"/>
                <a:gd name="connsiteX7" fmla="*/ 850516 w 1030516"/>
                <a:gd name="connsiteY7" fmla="*/ 1030515 h 103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0516" h="1030515">
                  <a:moveTo>
                    <a:pt x="0" y="1030515"/>
                  </a:moveTo>
                  <a:lnTo>
                    <a:pt x="0" y="850515"/>
                  </a:lnTo>
                  <a:lnTo>
                    <a:pt x="850516" y="850515"/>
                  </a:lnTo>
                  <a:lnTo>
                    <a:pt x="850516" y="0"/>
                  </a:lnTo>
                  <a:lnTo>
                    <a:pt x="1030516" y="0"/>
                  </a:lnTo>
                  <a:lnTo>
                    <a:pt x="1030516" y="1030515"/>
                  </a:lnTo>
                  <a:lnTo>
                    <a:pt x="850516" y="1030515"/>
                  </a:lnTo>
                  <a:lnTo>
                    <a:pt x="850516" y="1030515"/>
                  </a:lnTo>
                  <a:close/>
                </a:path>
              </a:pathLst>
            </a:custGeom>
            <a:noFill/>
            <a:ln w="6350">
              <a:solidFill>
                <a:srgbClr val="301C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290" name="文本框 13"/>
            <p:cNvSpPr txBox="1"/>
            <p:nvPr/>
          </p:nvSpPr>
          <p:spPr>
            <a:xfrm>
              <a:off x="7791451" y="1410079"/>
              <a:ext cx="2095500" cy="47561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1" hangingPunct="1"/>
              <a:r>
                <a:rPr lang="zh-CN" altLang="en-US" sz="2500" dirty="0">
                  <a:solidFill>
                    <a:srgbClr val="00000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合作企业</a:t>
              </a:r>
              <a:endParaRPr lang="zh-CN" altLang="en-US" sz="25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54275" name="组合 19"/>
          <p:cNvGrpSpPr/>
          <p:nvPr/>
        </p:nvGrpSpPr>
        <p:grpSpPr>
          <a:xfrm>
            <a:off x="1682750" y="763588"/>
            <a:ext cx="8529638" cy="0"/>
            <a:chOff x="1682374" y="764247"/>
            <a:chExt cx="8530772" cy="0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7644230" y="764247"/>
              <a:ext cx="25689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1682374" y="764247"/>
              <a:ext cx="25689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276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82813" y="1514475"/>
            <a:ext cx="1244600" cy="1187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4277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975" y="1647825"/>
            <a:ext cx="2428875" cy="984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4278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463" y="1658938"/>
            <a:ext cx="2760662" cy="917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4279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838" y="3384550"/>
            <a:ext cx="1703387" cy="936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4280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6088" y="3328988"/>
            <a:ext cx="984250" cy="984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4281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1513" y="3398838"/>
            <a:ext cx="2344737" cy="841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4282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1388" y="2852738"/>
            <a:ext cx="1306512" cy="15509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4283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8988" y="4968875"/>
            <a:ext cx="2103437" cy="9445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4284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22763" y="4987925"/>
            <a:ext cx="2433637" cy="8493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4285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77050" y="4997450"/>
            <a:ext cx="3098800" cy="8080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4" name="文本框 9"/>
          <p:cNvSpPr txBox="1"/>
          <p:nvPr/>
        </p:nvSpPr>
        <p:spPr>
          <a:xfrm>
            <a:off x="4322763" y="590550"/>
            <a:ext cx="3546475" cy="708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/>
            <a:r>
              <a:rPr lang="en-US" altLang="zh-CN" sz="4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[  </a:t>
            </a:r>
            <a:r>
              <a:rPr lang="zh-CN" altLang="en-US" sz="4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师资  </a:t>
            </a:r>
            <a:r>
              <a:rPr lang="en-US" altLang="zh-CN" sz="4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]</a:t>
            </a:r>
            <a:endParaRPr lang="zh-CN" altLang="en-US" sz="40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8675" name="组合 17"/>
          <p:cNvGrpSpPr/>
          <p:nvPr/>
        </p:nvGrpSpPr>
        <p:grpSpPr>
          <a:xfrm>
            <a:off x="1452563" y="2987675"/>
            <a:ext cx="890587" cy="1063625"/>
            <a:chOff x="5769910" y="2904565"/>
            <a:chExt cx="890494" cy="1063624"/>
          </a:xfrm>
        </p:grpSpPr>
        <p:grpSp>
          <p:nvGrpSpPr>
            <p:cNvPr id="28686" name="组合 14"/>
            <p:cNvGrpSpPr/>
            <p:nvPr/>
          </p:nvGrpSpPr>
          <p:grpSpPr>
            <a:xfrm>
              <a:off x="5769910" y="2904565"/>
              <a:ext cx="624541" cy="1063624"/>
              <a:chOff x="4438650" y="4155141"/>
              <a:chExt cx="624541" cy="1063624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4438650" y="4159904"/>
                <a:ext cx="62382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4438650" y="5212415"/>
                <a:ext cx="62382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>
                <a:off x="4440237" y="4155141"/>
                <a:ext cx="0" cy="106044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>
                <a:off x="5062472" y="4155141"/>
                <a:ext cx="0" cy="20161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>
                <a:off x="5059297" y="5017153"/>
                <a:ext cx="0" cy="20161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687" name="文本框 15"/>
            <p:cNvSpPr txBox="1"/>
            <p:nvPr/>
          </p:nvSpPr>
          <p:spPr>
            <a:xfrm>
              <a:off x="6082180" y="3020879"/>
              <a:ext cx="578224" cy="83099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1" hangingPunct="1"/>
              <a:r>
                <a:rPr lang="en-US" altLang="zh-CN" sz="4800" dirty="0">
                  <a:solidFill>
                    <a:srgbClr val="00000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A</a:t>
              </a:r>
              <a:endParaRPr lang="zh-CN" altLang="en-US" sz="48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8676" name="文本框 61"/>
          <p:cNvSpPr txBox="1"/>
          <p:nvPr/>
        </p:nvSpPr>
        <p:spPr>
          <a:xfrm>
            <a:off x="2706688" y="2482850"/>
            <a:ext cx="3257550" cy="22453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实验室现有：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教授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名、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副教授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名、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讲师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名，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在读博士生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名，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硕士生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42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名。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总负责人为戴国骏教授。</a:t>
            </a:r>
            <a:endParaRPr lang="zh-CN" altLang="en-US" sz="20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8677" name="组合 30"/>
          <p:cNvGrpSpPr/>
          <p:nvPr/>
        </p:nvGrpSpPr>
        <p:grpSpPr>
          <a:xfrm>
            <a:off x="6134100" y="2990850"/>
            <a:ext cx="890588" cy="1063625"/>
            <a:chOff x="5769910" y="2904565"/>
            <a:chExt cx="890494" cy="1063624"/>
          </a:xfrm>
        </p:grpSpPr>
        <p:grpSp>
          <p:nvGrpSpPr>
            <p:cNvPr id="28679" name="组合 14"/>
            <p:cNvGrpSpPr/>
            <p:nvPr/>
          </p:nvGrpSpPr>
          <p:grpSpPr>
            <a:xfrm>
              <a:off x="5769910" y="2904565"/>
              <a:ext cx="624541" cy="1063624"/>
              <a:chOff x="4438650" y="4155141"/>
              <a:chExt cx="624541" cy="1063624"/>
            </a:xfrm>
          </p:grpSpPr>
          <p:cxnSp>
            <p:nvCxnSpPr>
              <p:cNvPr id="34" name="直接连接符 33"/>
              <p:cNvCxnSpPr/>
              <p:nvPr/>
            </p:nvCxnSpPr>
            <p:spPr>
              <a:xfrm>
                <a:off x="4438650" y="4159904"/>
                <a:ext cx="62382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4438650" y="5212415"/>
                <a:ext cx="62382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>
                <a:off x="4440238" y="4155141"/>
                <a:ext cx="0" cy="106044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>
                <a:off x="5062472" y="4155141"/>
                <a:ext cx="0" cy="20161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>
                <a:off x="5059297" y="5017153"/>
                <a:ext cx="0" cy="20161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680" name="文本框 15"/>
            <p:cNvSpPr txBox="1"/>
            <p:nvPr/>
          </p:nvSpPr>
          <p:spPr>
            <a:xfrm>
              <a:off x="6082180" y="3020879"/>
              <a:ext cx="578224" cy="83099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1" hangingPunct="1"/>
              <a:r>
                <a:rPr lang="en-US" altLang="zh-CN" sz="4800" dirty="0">
                  <a:solidFill>
                    <a:srgbClr val="00000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B</a:t>
              </a:r>
              <a:endParaRPr lang="zh-CN" altLang="en-US" sz="48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8678" name="文本框 61"/>
          <p:cNvSpPr txBox="1"/>
          <p:nvPr/>
        </p:nvSpPr>
        <p:spPr>
          <a:xfrm>
            <a:off x="7380288" y="2547938"/>
            <a:ext cx="3422650" cy="22453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实验室硕士导师列表：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戴国骏（教   授、博导），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周文晖（教   授，硕导），</a:t>
            </a:r>
            <a:endParaRPr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r>
              <a:rPr lang="zh-CN" altLang="en-US" sz="2000" dirty="0">
                <a:ea typeface="微软雅黑 Light" panose="020B0502040204020203" pitchFamily="34" charset="-122"/>
                <a:sym typeface="+mn-ea"/>
              </a:rPr>
              <a:t>曾    虹（教</a:t>
            </a:r>
            <a:r>
              <a:rPr lang="en-US" altLang="zh-CN" sz="2000" dirty="0">
                <a:ea typeface="微软雅黑 Light" panose="020B0502040204020203" pitchFamily="34" charset="-122"/>
                <a:sym typeface="+mn-ea"/>
              </a:rPr>
              <a:t>  </a:t>
            </a:r>
            <a:r>
              <a:rPr lang="zh-CN" altLang="en-US" sz="2000" dirty="0">
                <a:ea typeface="微软雅黑 Light" panose="020B0502040204020203" pitchFamily="34" charset="-122"/>
                <a:sym typeface="+mn-ea"/>
              </a:rPr>
              <a:t>授，硕导），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张    桦（副教授，硕导），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吴以凡（副教授，硕导），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叶    晨（副教授，硕导）。</a:t>
            </a:r>
            <a:endParaRPr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矩形 15"/>
          <p:cNvSpPr/>
          <p:nvPr/>
        </p:nvSpPr>
        <p:spPr>
          <a:xfrm>
            <a:off x="2405063" y="3981450"/>
            <a:ext cx="1885950" cy="1152525"/>
          </a:xfrm>
          <a:prstGeom prst="rect">
            <a:avLst/>
          </a:prstGeom>
        </p:spPr>
        <p:txBody>
          <a:bodyPr lIns="34290" tIns="17145" rIns="34290" bIns="17145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戴国骏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杭州电子科技大学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教授   博士生导师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699" name="矩形 16"/>
          <p:cNvSpPr/>
          <p:nvPr/>
        </p:nvSpPr>
        <p:spPr>
          <a:xfrm>
            <a:off x="5610225" y="1284288"/>
            <a:ext cx="4432300" cy="1314450"/>
          </a:xfrm>
          <a:prstGeom prst="rect">
            <a:avLst/>
          </a:prstGeom>
          <a:noFill/>
          <a:ln w="9525">
            <a:noFill/>
          </a:ln>
        </p:spPr>
        <p:txBody>
          <a:bodyPr lIns="34290" tIns="17145" rIns="34290" bIns="17145">
            <a:spAutoFit/>
          </a:bodyPr>
          <a:p>
            <a:pPr>
              <a:lnSpc>
                <a:spcPct val="130000"/>
              </a:lnSpc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浙江省人机物联国际合作基地负责人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浙江省新能源汽车专家组成员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浙江省科技厅重大科技专项专家组成员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浙江省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新世纪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151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人才工程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第二层次人才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700" name="组合 17"/>
          <p:cNvGrpSpPr/>
          <p:nvPr/>
        </p:nvGrpSpPr>
        <p:grpSpPr>
          <a:xfrm>
            <a:off x="4765675" y="2792413"/>
            <a:ext cx="542925" cy="652462"/>
            <a:chOff x="9709591" y="7423908"/>
            <a:chExt cx="914402" cy="1078880"/>
          </a:xfrm>
        </p:grpSpPr>
        <p:sp>
          <p:nvSpPr>
            <p:cNvPr id="19" name="六边形 18"/>
            <p:cNvSpPr/>
            <p:nvPr/>
          </p:nvSpPr>
          <p:spPr>
            <a:xfrm rot="5400000">
              <a:off x="9627353" y="7506146"/>
              <a:ext cx="1078880" cy="914402"/>
            </a:xfrm>
            <a:prstGeom prst="hexagon">
              <a:avLst/>
            </a:prstGeom>
            <a:solidFill>
              <a:srgbClr val="024C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9723" name="Picture 4" descr="C:\Users\Administrator\Desktop\桌面资料\戴\2017年南太湖\图标\项目.png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880901" y="7698446"/>
              <a:ext cx="546683" cy="496984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9701" name="矩形 20"/>
          <p:cNvSpPr/>
          <p:nvPr/>
        </p:nvSpPr>
        <p:spPr>
          <a:xfrm>
            <a:off x="5584825" y="2773363"/>
            <a:ext cx="4457700" cy="1314450"/>
          </a:xfrm>
          <a:prstGeom prst="rect">
            <a:avLst/>
          </a:prstGeom>
          <a:noFill/>
          <a:ln w="9525">
            <a:noFill/>
          </a:ln>
        </p:spPr>
        <p:txBody>
          <a:bodyPr lIns="34290" tIns="17145" rIns="34290" bIns="17145">
            <a:spAutoFit/>
          </a:bodyPr>
          <a:p>
            <a:pPr>
              <a:lnSpc>
                <a:spcPct val="130000"/>
              </a:lnSpc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973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863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项，国家科技部支撑计划项目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项，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基金重大项目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国基金面上项目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项，省重大决策软科学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项，省重大项目、重点项目及杭州市重大项目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项，横向科研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余项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702" name="矩形 24"/>
          <p:cNvSpPr/>
          <p:nvPr/>
        </p:nvSpPr>
        <p:spPr>
          <a:xfrm>
            <a:off x="5610225" y="5607050"/>
            <a:ext cx="4432300" cy="644525"/>
          </a:xfrm>
          <a:prstGeom prst="rect">
            <a:avLst/>
          </a:prstGeom>
          <a:noFill/>
          <a:ln w="9525">
            <a:noFill/>
          </a:ln>
        </p:spPr>
        <p:txBody>
          <a:bodyPr lIns="34290" tIns="17145" rIns="34290" bIns="17145">
            <a:spAutoFit/>
          </a:bodyPr>
          <a:p>
            <a:pPr>
              <a:lnSpc>
                <a:spcPct val="130000"/>
              </a:lnSpc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拥有国家发明专利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项，软件著作权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余项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在国内外一流期刊上发表论文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余篇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703" name="组合 29"/>
          <p:cNvGrpSpPr/>
          <p:nvPr/>
        </p:nvGrpSpPr>
        <p:grpSpPr>
          <a:xfrm>
            <a:off x="4760913" y="1466850"/>
            <a:ext cx="542925" cy="654050"/>
            <a:chOff x="10036189" y="3956617"/>
            <a:chExt cx="914402" cy="1078880"/>
          </a:xfrm>
        </p:grpSpPr>
        <p:sp>
          <p:nvSpPr>
            <p:cNvPr id="31" name="六边形 30"/>
            <p:cNvSpPr/>
            <p:nvPr/>
          </p:nvSpPr>
          <p:spPr>
            <a:xfrm rot="5400000">
              <a:off x="9953951" y="4038855"/>
              <a:ext cx="1078880" cy="914402"/>
            </a:xfrm>
            <a:prstGeom prst="hexagon">
              <a:avLst/>
            </a:prstGeom>
            <a:solidFill>
              <a:srgbClr val="9A1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9721" name="Picture 2" descr="F:\任务\戴\2017南太湖\图\图标\-荣誉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6336" y="4195306"/>
              <a:ext cx="650570" cy="650570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29704" name="组合 35"/>
          <p:cNvGrpSpPr/>
          <p:nvPr/>
        </p:nvGrpSpPr>
        <p:grpSpPr>
          <a:xfrm>
            <a:off x="4789488" y="4540250"/>
            <a:ext cx="542925" cy="652463"/>
            <a:chOff x="9709591" y="7423908"/>
            <a:chExt cx="914402" cy="1078880"/>
          </a:xfrm>
        </p:grpSpPr>
        <p:sp>
          <p:nvSpPr>
            <p:cNvPr id="37" name="六边形 36"/>
            <p:cNvSpPr/>
            <p:nvPr/>
          </p:nvSpPr>
          <p:spPr>
            <a:xfrm rot="5400000">
              <a:off x="9627352" y="7506147"/>
              <a:ext cx="1078880" cy="914402"/>
            </a:xfrm>
            <a:prstGeom prst="hexagon">
              <a:avLst/>
            </a:prstGeom>
            <a:solidFill>
              <a:srgbClr val="9A1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9719" name="Picture 4" descr="C:\Users\Administrator\Desktop\桌面资料\戴\2017年南太湖\图标\项目.png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880901" y="7698446"/>
              <a:ext cx="546683" cy="496984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9705" name="矩形 38"/>
          <p:cNvSpPr/>
          <p:nvPr/>
        </p:nvSpPr>
        <p:spPr>
          <a:xfrm>
            <a:off x="5610225" y="4521200"/>
            <a:ext cx="3867150" cy="642938"/>
          </a:xfrm>
          <a:prstGeom prst="rect">
            <a:avLst/>
          </a:prstGeom>
          <a:noFill/>
          <a:ln w="9525">
            <a:noFill/>
          </a:ln>
        </p:spPr>
        <p:txBody>
          <a:bodyPr lIns="34290" tIns="17145" rIns="34290" bIns="17145">
            <a:spAutoFit/>
          </a:bodyPr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浙江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省科学技术进步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等奖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浙江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省科学技术进步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等奖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706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163" y="5343525"/>
            <a:ext cx="1301750" cy="1201738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9707" name="组合 6"/>
          <p:cNvGrpSpPr/>
          <p:nvPr/>
        </p:nvGrpSpPr>
        <p:grpSpPr>
          <a:xfrm>
            <a:off x="4792663" y="5664200"/>
            <a:ext cx="542925" cy="652463"/>
            <a:chOff x="3376950" y="5664081"/>
            <a:chExt cx="543074" cy="652723"/>
          </a:xfrm>
        </p:grpSpPr>
        <p:sp>
          <p:nvSpPr>
            <p:cNvPr id="23" name="六边形 22"/>
            <p:cNvSpPr/>
            <p:nvPr/>
          </p:nvSpPr>
          <p:spPr>
            <a:xfrm rot="5400000">
              <a:off x="3322127" y="5718906"/>
              <a:ext cx="652723" cy="543074"/>
            </a:xfrm>
            <a:prstGeom prst="hexagon">
              <a:avLst/>
            </a:prstGeom>
            <a:solidFill>
              <a:srgbClr val="024C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9717" name="Picture 2" descr="C:\Users\sfy\Desktop\2018年6月本子\政府间港澳台重点专项-基于脑电的安全驾驶预警仿真平台关键技术研究\ppt\图\专利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77171" y="5819128"/>
              <a:ext cx="342631" cy="342631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29708" name="组合 6"/>
          <p:cNvGrpSpPr/>
          <p:nvPr/>
        </p:nvGrpSpPr>
        <p:grpSpPr>
          <a:xfrm>
            <a:off x="4870450" y="433388"/>
            <a:ext cx="2095500" cy="588962"/>
            <a:chOff x="7791451" y="1360867"/>
            <a:chExt cx="2095500" cy="588962"/>
          </a:xfrm>
        </p:grpSpPr>
        <p:sp>
          <p:nvSpPr>
            <p:cNvPr id="27" name="任意多边形 7"/>
            <p:cNvSpPr/>
            <p:nvPr/>
          </p:nvSpPr>
          <p:spPr>
            <a:xfrm rot="5400000">
              <a:off x="7843839" y="1621217"/>
              <a:ext cx="328612" cy="328612"/>
            </a:xfrm>
            <a:custGeom>
              <a:avLst/>
              <a:gdLst>
                <a:gd name="connsiteX0" fmla="*/ 0 w 1030516"/>
                <a:gd name="connsiteY0" fmla="*/ 1030515 h 1030515"/>
                <a:gd name="connsiteX1" fmla="*/ 0 w 1030516"/>
                <a:gd name="connsiteY1" fmla="*/ 850515 h 1030515"/>
                <a:gd name="connsiteX2" fmla="*/ 850516 w 1030516"/>
                <a:gd name="connsiteY2" fmla="*/ 850515 h 1030515"/>
                <a:gd name="connsiteX3" fmla="*/ 850516 w 1030516"/>
                <a:gd name="connsiteY3" fmla="*/ 0 h 1030515"/>
                <a:gd name="connsiteX4" fmla="*/ 1030516 w 1030516"/>
                <a:gd name="connsiteY4" fmla="*/ 0 h 1030515"/>
                <a:gd name="connsiteX5" fmla="*/ 1030516 w 1030516"/>
                <a:gd name="connsiteY5" fmla="*/ 1030515 h 1030515"/>
                <a:gd name="connsiteX6" fmla="*/ 850516 w 1030516"/>
                <a:gd name="connsiteY6" fmla="*/ 1030515 h 1030515"/>
                <a:gd name="connsiteX7" fmla="*/ 850516 w 1030516"/>
                <a:gd name="connsiteY7" fmla="*/ 1030515 h 103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0516" h="1030515">
                  <a:moveTo>
                    <a:pt x="0" y="1030515"/>
                  </a:moveTo>
                  <a:lnTo>
                    <a:pt x="0" y="850515"/>
                  </a:lnTo>
                  <a:lnTo>
                    <a:pt x="850516" y="850515"/>
                  </a:lnTo>
                  <a:lnTo>
                    <a:pt x="850516" y="0"/>
                  </a:lnTo>
                  <a:lnTo>
                    <a:pt x="1030516" y="0"/>
                  </a:lnTo>
                  <a:lnTo>
                    <a:pt x="1030516" y="1030515"/>
                  </a:lnTo>
                  <a:lnTo>
                    <a:pt x="850516" y="1030515"/>
                  </a:lnTo>
                  <a:lnTo>
                    <a:pt x="850516" y="1030515"/>
                  </a:lnTo>
                  <a:close/>
                </a:path>
              </a:pathLst>
            </a:custGeom>
            <a:noFill/>
            <a:ln w="6350">
              <a:solidFill>
                <a:srgbClr val="301C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任意多边形 8"/>
            <p:cNvSpPr/>
            <p:nvPr/>
          </p:nvSpPr>
          <p:spPr>
            <a:xfrm rot="5400000" flipH="1" flipV="1">
              <a:off x="9505952" y="1360867"/>
              <a:ext cx="328612" cy="328613"/>
            </a:xfrm>
            <a:custGeom>
              <a:avLst/>
              <a:gdLst>
                <a:gd name="connsiteX0" fmla="*/ 0 w 1030516"/>
                <a:gd name="connsiteY0" fmla="*/ 1030515 h 1030515"/>
                <a:gd name="connsiteX1" fmla="*/ 0 w 1030516"/>
                <a:gd name="connsiteY1" fmla="*/ 850515 h 1030515"/>
                <a:gd name="connsiteX2" fmla="*/ 850516 w 1030516"/>
                <a:gd name="connsiteY2" fmla="*/ 850515 h 1030515"/>
                <a:gd name="connsiteX3" fmla="*/ 850516 w 1030516"/>
                <a:gd name="connsiteY3" fmla="*/ 0 h 1030515"/>
                <a:gd name="connsiteX4" fmla="*/ 1030516 w 1030516"/>
                <a:gd name="connsiteY4" fmla="*/ 0 h 1030515"/>
                <a:gd name="connsiteX5" fmla="*/ 1030516 w 1030516"/>
                <a:gd name="connsiteY5" fmla="*/ 1030515 h 1030515"/>
                <a:gd name="connsiteX6" fmla="*/ 850516 w 1030516"/>
                <a:gd name="connsiteY6" fmla="*/ 1030515 h 1030515"/>
                <a:gd name="connsiteX7" fmla="*/ 850516 w 1030516"/>
                <a:gd name="connsiteY7" fmla="*/ 1030515 h 103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0516" h="1030515">
                  <a:moveTo>
                    <a:pt x="0" y="1030515"/>
                  </a:moveTo>
                  <a:lnTo>
                    <a:pt x="0" y="850515"/>
                  </a:lnTo>
                  <a:lnTo>
                    <a:pt x="850516" y="850515"/>
                  </a:lnTo>
                  <a:lnTo>
                    <a:pt x="850516" y="0"/>
                  </a:lnTo>
                  <a:lnTo>
                    <a:pt x="1030516" y="0"/>
                  </a:lnTo>
                  <a:lnTo>
                    <a:pt x="1030516" y="1030515"/>
                  </a:lnTo>
                  <a:lnTo>
                    <a:pt x="850516" y="1030515"/>
                  </a:lnTo>
                  <a:lnTo>
                    <a:pt x="850516" y="1030515"/>
                  </a:lnTo>
                  <a:close/>
                </a:path>
              </a:pathLst>
            </a:custGeom>
            <a:noFill/>
            <a:ln w="6350">
              <a:solidFill>
                <a:srgbClr val="301C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715" name="文本框 13"/>
            <p:cNvSpPr txBox="1"/>
            <p:nvPr/>
          </p:nvSpPr>
          <p:spPr>
            <a:xfrm>
              <a:off x="7791451" y="1410079"/>
              <a:ext cx="2095500" cy="47561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1" hangingPunct="1"/>
              <a:r>
                <a:rPr lang="zh-CN" altLang="en-US" sz="2500" dirty="0">
                  <a:solidFill>
                    <a:srgbClr val="00000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导师简介</a:t>
              </a:r>
              <a:endParaRPr lang="zh-CN" altLang="en-US" sz="25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9709" name="组合 19"/>
          <p:cNvGrpSpPr/>
          <p:nvPr/>
        </p:nvGrpSpPr>
        <p:grpSpPr>
          <a:xfrm>
            <a:off x="1682750" y="763588"/>
            <a:ext cx="8529638" cy="0"/>
            <a:chOff x="1682374" y="764247"/>
            <a:chExt cx="8530772" cy="0"/>
          </a:xfrm>
        </p:grpSpPr>
        <p:cxnSp>
          <p:nvCxnSpPr>
            <p:cNvPr id="34" name="直接连接符 33"/>
            <p:cNvCxnSpPr/>
            <p:nvPr/>
          </p:nvCxnSpPr>
          <p:spPr>
            <a:xfrm>
              <a:off x="7644230" y="764247"/>
              <a:ext cx="25689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1682374" y="764247"/>
              <a:ext cx="25689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710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2688" y="1374775"/>
            <a:ext cx="2000250" cy="23971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矩形 15"/>
          <p:cNvSpPr/>
          <p:nvPr/>
        </p:nvSpPr>
        <p:spPr>
          <a:xfrm>
            <a:off x="2405063" y="3981450"/>
            <a:ext cx="1885950" cy="1120775"/>
          </a:xfrm>
          <a:prstGeom prst="rect">
            <a:avLst/>
          </a:prstGeom>
        </p:spPr>
        <p:txBody>
          <a:bodyPr lIns="34290" tIns="17145" rIns="34290" bIns="17145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周文晖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杭州电子科技大学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教授   硕士生导师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723" name="矩形 16"/>
          <p:cNvSpPr/>
          <p:nvPr/>
        </p:nvSpPr>
        <p:spPr>
          <a:xfrm>
            <a:off x="5610225" y="1444625"/>
            <a:ext cx="4432300" cy="323850"/>
          </a:xfrm>
          <a:prstGeom prst="rect">
            <a:avLst/>
          </a:prstGeom>
          <a:noFill/>
          <a:ln w="9525">
            <a:noFill/>
          </a:ln>
        </p:spPr>
        <p:txBody>
          <a:bodyPr lIns="34290" tIns="17145" rIns="34290" bIns="17145">
            <a:spAutoFit/>
          </a:bodyPr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中国计算机学会会员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724" name="组合 17"/>
          <p:cNvGrpSpPr/>
          <p:nvPr/>
        </p:nvGrpSpPr>
        <p:grpSpPr>
          <a:xfrm>
            <a:off x="4765675" y="3324225"/>
            <a:ext cx="542925" cy="654050"/>
            <a:chOff x="9709591" y="7423908"/>
            <a:chExt cx="914402" cy="1078880"/>
          </a:xfrm>
        </p:grpSpPr>
        <p:sp>
          <p:nvSpPr>
            <p:cNvPr id="19" name="六边形 18"/>
            <p:cNvSpPr/>
            <p:nvPr/>
          </p:nvSpPr>
          <p:spPr>
            <a:xfrm rot="5400000">
              <a:off x="9627353" y="7506146"/>
              <a:ext cx="1078880" cy="914402"/>
            </a:xfrm>
            <a:prstGeom prst="hexagon">
              <a:avLst/>
            </a:prstGeom>
            <a:solidFill>
              <a:srgbClr val="024C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30743" name="Picture 4" descr="C:\Users\Administrator\Desktop\桌面资料\戴\2017年南太湖\图标\项目.png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880901" y="7698446"/>
              <a:ext cx="546683" cy="496984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30725" name="矩形 20"/>
          <p:cNvSpPr/>
          <p:nvPr/>
        </p:nvSpPr>
        <p:spPr>
          <a:xfrm>
            <a:off x="5584825" y="2298700"/>
            <a:ext cx="4457700" cy="2884488"/>
          </a:xfrm>
          <a:prstGeom prst="rect">
            <a:avLst/>
          </a:prstGeom>
          <a:noFill/>
          <a:ln w="9525">
            <a:noFill/>
          </a:ln>
        </p:spPr>
        <p:txBody>
          <a:bodyPr lIns="34290" tIns="17145" rIns="34290" bIns="17145">
            <a:spAutoFit/>
          </a:bodyPr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承担了所在学院“重中之重学科建设”中“七维动态光场采集和重建系统”的搭建任务，该系统是目前亚洲最大的动态光场采集和重建系统。目前已主持国家自然科学基金、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863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子课题、浙江省自然科学基金重点项目、浙江省重大专项优先主题等国家和省部级项目多项。作为第一核心成员参与科技部国际合作项目、浙江省重点科技创新团队“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产业关键技术科技创新团队”等项目多项。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26" name="矩形 24"/>
          <p:cNvSpPr/>
          <p:nvPr/>
        </p:nvSpPr>
        <p:spPr>
          <a:xfrm>
            <a:off x="5610225" y="5676900"/>
            <a:ext cx="4432300" cy="644525"/>
          </a:xfrm>
          <a:prstGeom prst="rect">
            <a:avLst/>
          </a:prstGeom>
          <a:noFill/>
          <a:ln w="9525">
            <a:noFill/>
          </a:ln>
        </p:spPr>
        <p:txBody>
          <a:bodyPr lIns="34290" tIns="17145" rIns="34290" bIns="17145">
            <a:spAutoFit/>
          </a:bodyPr>
          <a:p>
            <a:pPr>
              <a:lnSpc>
                <a:spcPct val="130000"/>
              </a:lnSpc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拥有国家发明专利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余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在国内外一流期刊上发表论文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余篇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727" name="组合 29"/>
          <p:cNvGrpSpPr/>
          <p:nvPr/>
        </p:nvGrpSpPr>
        <p:grpSpPr>
          <a:xfrm>
            <a:off x="4760913" y="1466850"/>
            <a:ext cx="542925" cy="654050"/>
            <a:chOff x="10036189" y="3956617"/>
            <a:chExt cx="914402" cy="1078880"/>
          </a:xfrm>
        </p:grpSpPr>
        <p:sp>
          <p:nvSpPr>
            <p:cNvPr id="31" name="六边形 30"/>
            <p:cNvSpPr/>
            <p:nvPr/>
          </p:nvSpPr>
          <p:spPr>
            <a:xfrm rot="5400000">
              <a:off x="9953951" y="4038855"/>
              <a:ext cx="1078880" cy="914402"/>
            </a:xfrm>
            <a:prstGeom prst="hexagon">
              <a:avLst/>
            </a:prstGeom>
            <a:solidFill>
              <a:srgbClr val="9A1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30741" name="Picture 2" descr="F:\任务\戴\2017南太湖\图\图标\-荣誉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6336" y="4195306"/>
              <a:ext cx="650570" cy="650570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30728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163" y="5343525"/>
            <a:ext cx="1301750" cy="1201738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729" name="组合 6"/>
          <p:cNvGrpSpPr/>
          <p:nvPr/>
        </p:nvGrpSpPr>
        <p:grpSpPr>
          <a:xfrm>
            <a:off x="4792663" y="5664200"/>
            <a:ext cx="542925" cy="652463"/>
            <a:chOff x="3376950" y="5664081"/>
            <a:chExt cx="543074" cy="652723"/>
          </a:xfrm>
        </p:grpSpPr>
        <p:sp>
          <p:nvSpPr>
            <p:cNvPr id="23" name="六边形 22"/>
            <p:cNvSpPr/>
            <p:nvPr/>
          </p:nvSpPr>
          <p:spPr>
            <a:xfrm rot="5400000">
              <a:off x="3322127" y="5718906"/>
              <a:ext cx="652723" cy="543074"/>
            </a:xfrm>
            <a:prstGeom prst="hexagon">
              <a:avLst/>
            </a:prstGeom>
            <a:solidFill>
              <a:srgbClr val="024C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30739" name="Picture 2" descr="C:\Users\sfy\Desktop\2018年6月本子\政府间港澳台重点专项-基于脑电的安全驾驶预警仿真平台关键技术研究\ppt\图\专利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77171" y="5819128"/>
              <a:ext cx="342631" cy="342631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30730" name="组合 6"/>
          <p:cNvGrpSpPr/>
          <p:nvPr/>
        </p:nvGrpSpPr>
        <p:grpSpPr>
          <a:xfrm>
            <a:off x="4870450" y="433388"/>
            <a:ext cx="2095500" cy="588962"/>
            <a:chOff x="7791451" y="1360867"/>
            <a:chExt cx="2095500" cy="588962"/>
          </a:xfrm>
        </p:grpSpPr>
        <p:sp>
          <p:nvSpPr>
            <p:cNvPr id="27" name="任意多边形 7"/>
            <p:cNvSpPr/>
            <p:nvPr/>
          </p:nvSpPr>
          <p:spPr>
            <a:xfrm rot="5400000">
              <a:off x="7843839" y="1621217"/>
              <a:ext cx="328612" cy="328612"/>
            </a:xfrm>
            <a:custGeom>
              <a:avLst/>
              <a:gdLst>
                <a:gd name="connsiteX0" fmla="*/ 0 w 1030516"/>
                <a:gd name="connsiteY0" fmla="*/ 1030515 h 1030515"/>
                <a:gd name="connsiteX1" fmla="*/ 0 w 1030516"/>
                <a:gd name="connsiteY1" fmla="*/ 850515 h 1030515"/>
                <a:gd name="connsiteX2" fmla="*/ 850516 w 1030516"/>
                <a:gd name="connsiteY2" fmla="*/ 850515 h 1030515"/>
                <a:gd name="connsiteX3" fmla="*/ 850516 w 1030516"/>
                <a:gd name="connsiteY3" fmla="*/ 0 h 1030515"/>
                <a:gd name="connsiteX4" fmla="*/ 1030516 w 1030516"/>
                <a:gd name="connsiteY4" fmla="*/ 0 h 1030515"/>
                <a:gd name="connsiteX5" fmla="*/ 1030516 w 1030516"/>
                <a:gd name="connsiteY5" fmla="*/ 1030515 h 1030515"/>
                <a:gd name="connsiteX6" fmla="*/ 850516 w 1030516"/>
                <a:gd name="connsiteY6" fmla="*/ 1030515 h 1030515"/>
                <a:gd name="connsiteX7" fmla="*/ 850516 w 1030516"/>
                <a:gd name="connsiteY7" fmla="*/ 1030515 h 103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0516" h="1030515">
                  <a:moveTo>
                    <a:pt x="0" y="1030515"/>
                  </a:moveTo>
                  <a:lnTo>
                    <a:pt x="0" y="850515"/>
                  </a:lnTo>
                  <a:lnTo>
                    <a:pt x="850516" y="850515"/>
                  </a:lnTo>
                  <a:lnTo>
                    <a:pt x="850516" y="0"/>
                  </a:lnTo>
                  <a:lnTo>
                    <a:pt x="1030516" y="0"/>
                  </a:lnTo>
                  <a:lnTo>
                    <a:pt x="1030516" y="1030515"/>
                  </a:lnTo>
                  <a:lnTo>
                    <a:pt x="850516" y="1030515"/>
                  </a:lnTo>
                  <a:lnTo>
                    <a:pt x="850516" y="1030515"/>
                  </a:lnTo>
                  <a:close/>
                </a:path>
              </a:pathLst>
            </a:custGeom>
            <a:noFill/>
            <a:ln w="6350">
              <a:solidFill>
                <a:srgbClr val="301C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任意多边形 8"/>
            <p:cNvSpPr/>
            <p:nvPr/>
          </p:nvSpPr>
          <p:spPr>
            <a:xfrm rot="5400000" flipH="1" flipV="1">
              <a:off x="9505952" y="1360867"/>
              <a:ext cx="328612" cy="328613"/>
            </a:xfrm>
            <a:custGeom>
              <a:avLst/>
              <a:gdLst>
                <a:gd name="connsiteX0" fmla="*/ 0 w 1030516"/>
                <a:gd name="connsiteY0" fmla="*/ 1030515 h 1030515"/>
                <a:gd name="connsiteX1" fmla="*/ 0 w 1030516"/>
                <a:gd name="connsiteY1" fmla="*/ 850515 h 1030515"/>
                <a:gd name="connsiteX2" fmla="*/ 850516 w 1030516"/>
                <a:gd name="connsiteY2" fmla="*/ 850515 h 1030515"/>
                <a:gd name="connsiteX3" fmla="*/ 850516 w 1030516"/>
                <a:gd name="connsiteY3" fmla="*/ 0 h 1030515"/>
                <a:gd name="connsiteX4" fmla="*/ 1030516 w 1030516"/>
                <a:gd name="connsiteY4" fmla="*/ 0 h 1030515"/>
                <a:gd name="connsiteX5" fmla="*/ 1030516 w 1030516"/>
                <a:gd name="connsiteY5" fmla="*/ 1030515 h 1030515"/>
                <a:gd name="connsiteX6" fmla="*/ 850516 w 1030516"/>
                <a:gd name="connsiteY6" fmla="*/ 1030515 h 1030515"/>
                <a:gd name="connsiteX7" fmla="*/ 850516 w 1030516"/>
                <a:gd name="connsiteY7" fmla="*/ 1030515 h 103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0516" h="1030515">
                  <a:moveTo>
                    <a:pt x="0" y="1030515"/>
                  </a:moveTo>
                  <a:lnTo>
                    <a:pt x="0" y="850515"/>
                  </a:lnTo>
                  <a:lnTo>
                    <a:pt x="850516" y="850515"/>
                  </a:lnTo>
                  <a:lnTo>
                    <a:pt x="850516" y="0"/>
                  </a:lnTo>
                  <a:lnTo>
                    <a:pt x="1030516" y="0"/>
                  </a:lnTo>
                  <a:lnTo>
                    <a:pt x="1030516" y="1030515"/>
                  </a:lnTo>
                  <a:lnTo>
                    <a:pt x="850516" y="1030515"/>
                  </a:lnTo>
                  <a:lnTo>
                    <a:pt x="850516" y="1030515"/>
                  </a:lnTo>
                  <a:close/>
                </a:path>
              </a:pathLst>
            </a:custGeom>
            <a:noFill/>
            <a:ln w="6350">
              <a:solidFill>
                <a:srgbClr val="301C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737" name="文本框 13"/>
            <p:cNvSpPr txBox="1"/>
            <p:nvPr/>
          </p:nvSpPr>
          <p:spPr>
            <a:xfrm>
              <a:off x="7791451" y="1410079"/>
              <a:ext cx="2095500" cy="47561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1" hangingPunct="1"/>
              <a:r>
                <a:rPr lang="zh-CN" altLang="en-US" sz="2500" dirty="0">
                  <a:solidFill>
                    <a:srgbClr val="00000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导师简介</a:t>
              </a:r>
              <a:endParaRPr lang="zh-CN" altLang="en-US" sz="25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30731" name="组合 19"/>
          <p:cNvGrpSpPr/>
          <p:nvPr/>
        </p:nvGrpSpPr>
        <p:grpSpPr>
          <a:xfrm>
            <a:off x="1682750" y="763588"/>
            <a:ext cx="8529638" cy="0"/>
            <a:chOff x="1682374" y="764247"/>
            <a:chExt cx="8530772" cy="0"/>
          </a:xfrm>
        </p:grpSpPr>
        <p:cxnSp>
          <p:nvCxnSpPr>
            <p:cNvPr id="34" name="直接连接符 33"/>
            <p:cNvCxnSpPr/>
            <p:nvPr/>
          </p:nvCxnSpPr>
          <p:spPr>
            <a:xfrm>
              <a:off x="7644230" y="764247"/>
              <a:ext cx="25689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1682374" y="764247"/>
              <a:ext cx="25689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32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488" y="1152525"/>
            <a:ext cx="1943100" cy="25876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矩形 15"/>
          <p:cNvSpPr/>
          <p:nvPr/>
        </p:nvSpPr>
        <p:spPr>
          <a:xfrm>
            <a:off x="2405063" y="3981450"/>
            <a:ext cx="1885950" cy="1151255"/>
          </a:xfrm>
          <a:prstGeom prst="rect">
            <a:avLst/>
          </a:prstGeom>
        </p:spPr>
        <p:txBody>
          <a:bodyPr lIns="34290" tIns="17145" rIns="34290" bIns="17145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曾  虹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杭州电子科技大学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教授   硕士生导师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795" name="矩形 16"/>
          <p:cNvSpPr/>
          <p:nvPr/>
        </p:nvSpPr>
        <p:spPr>
          <a:xfrm>
            <a:off x="5610225" y="1660525"/>
            <a:ext cx="4432300" cy="323850"/>
          </a:xfrm>
          <a:prstGeom prst="rect">
            <a:avLst/>
          </a:prstGeom>
          <a:noFill/>
          <a:ln w="9525">
            <a:noFill/>
          </a:ln>
        </p:spPr>
        <p:txBody>
          <a:bodyPr lIns="34290" tIns="17145" rIns="34290" bIns="17145">
            <a:spAutoFit/>
          </a:bodyPr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中国计算机学会会员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796" name="组合 17"/>
          <p:cNvGrpSpPr/>
          <p:nvPr/>
        </p:nvGrpSpPr>
        <p:grpSpPr>
          <a:xfrm>
            <a:off x="4765675" y="3324225"/>
            <a:ext cx="542925" cy="654050"/>
            <a:chOff x="9709591" y="7423908"/>
            <a:chExt cx="914402" cy="1078880"/>
          </a:xfrm>
        </p:grpSpPr>
        <p:sp>
          <p:nvSpPr>
            <p:cNvPr id="19" name="六边形 18"/>
            <p:cNvSpPr/>
            <p:nvPr/>
          </p:nvSpPr>
          <p:spPr>
            <a:xfrm rot="5400000">
              <a:off x="9627353" y="7506146"/>
              <a:ext cx="1078880" cy="914402"/>
            </a:xfrm>
            <a:prstGeom prst="hexagon">
              <a:avLst/>
            </a:prstGeom>
            <a:solidFill>
              <a:srgbClr val="024C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33815" name="Picture 4" descr="C:\Users\Administrator\Desktop\桌面资料\戴\2017年南太湖\图标\项目.png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880901" y="7698446"/>
              <a:ext cx="546683" cy="496984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33797" name="矩形 20"/>
          <p:cNvSpPr/>
          <p:nvPr/>
        </p:nvSpPr>
        <p:spPr>
          <a:xfrm>
            <a:off x="5584825" y="2738438"/>
            <a:ext cx="4457700" cy="1924050"/>
          </a:xfrm>
          <a:prstGeom prst="rect">
            <a:avLst/>
          </a:prstGeom>
          <a:noFill/>
          <a:ln w="9525">
            <a:noFill/>
          </a:ln>
        </p:spPr>
        <p:txBody>
          <a:bodyPr lIns="34290" tIns="17145" rIns="34290" bIns="17145">
            <a:spAutoFit/>
          </a:bodyPr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事脑认知计算、基于机器学习的脑电信号分析方法等方面的研究工作。近年来，以主要参与者的身份先后参加了相关方向的多项科研项目（包括国家自然科学基金两化融合项目、国家自然科学基金重点项目、浙江省科技计划项目重大专项等）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798" name="矩形 24"/>
          <p:cNvSpPr/>
          <p:nvPr/>
        </p:nvSpPr>
        <p:spPr>
          <a:xfrm>
            <a:off x="5610225" y="5545138"/>
            <a:ext cx="4432300" cy="642937"/>
          </a:xfrm>
          <a:prstGeom prst="rect">
            <a:avLst/>
          </a:prstGeom>
          <a:noFill/>
          <a:ln w="9525">
            <a:noFill/>
          </a:ln>
        </p:spPr>
        <p:txBody>
          <a:bodyPr lIns="34290" tIns="17145" rIns="34290" bIns="17145">
            <a:spAutoFit/>
          </a:bodyPr>
          <a:p>
            <a:pPr>
              <a:lnSpc>
                <a:spcPct val="130000"/>
              </a:lnSpc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拥有国家发明专利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余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在国内外一流期刊上发表论文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余篇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799" name="组合 29"/>
          <p:cNvGrpSpPr/>
          <p:nvPr/>
        </p:nvGrpSpPr>
        <p:grpSpPr>
          <a:xfrm>
            <a:off x="4760913" y="1550988"/>
            <a:ext cx="542925" cy="652462"/>
            <a:chOff x="10036189" y="3956617"/>
            <a:chExt cx="914402" cy="1078880"/>
          </a:xfrm>
        </p:grpSpPr>
        <p:sp>
          <p:nvSpPr>
            <p:cNvPr id="31" name="六边形 30"/>
            <p:cNvSpPr/>
            <p:nvPr/>
          </p:nvSpPr>
          <p:spPr>
            <a:xfrm rot="5400000">
              <a:off x="9953951" y="4038855"/>
              <a:ext cx="1078880" cy="914402"/>
            </a:xfrm>
            <a:prstGeom prst="hexagon">
              <a:avLst/>
            </a:prstGeom>
            <a:solidFill>
              <a:srgbClr val="9A1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33813" name="Picture 2" descr="F:\任务\戴\2017南太湖\图\图标\-荣誉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6336" y="4195306"/>
              <a:ext cx="650570" cy="650570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33800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163" y="5343525"/>
            <a:ext cx="1301750" cy="1201738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3801" name="组合 6"/>
          <p:cNvGrpSpPr/>
          <p:nvPr/>
        </p:nvGrpSpPr>
        <p:grpSpPr>
          <a:xfrm>
            <a:off x="4792663" y="5564188"/>
            <a:ext cx="542925" cy="652462"/>
            <a:chOff x="3376950" y="5664081"/>
            <a:chExt cx="543074" cy="652723"/>
          </a:xfrm>
        </p:grpSpPr>
        <p:sp>
          <p:nvSpPr>
            <p:cNvPr id="23" name="六边形 22"/>
            <p:cNvSpPr/>
            <p:nvPr/>
          </p:nvSpPr>
          <p:spPr>
            <a:xfrm rot="5400000">
              <a:off x="3322127" y="5718905"/>
              <a:ext cx="652723" cy="543074"/>
            </a:xfrm>
            <a:prstGeom prst="hexagon">
              <a:avLst/>
            </a:prstGeom>
            <a:solidFill>
              <a:srgbClr val="024C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33811" name="Picture 2" descr="C:\Users\sfy\Desktop\2018年6月本子\政府间港澳台重点专项-基于脑电的安全驾驶预警仿真平台关键技术研究\ppt\图\专利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77171" y="5819128"/>
              <a:ext cx="342631" cy="342631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33802" name="组合 6"/>
          <p:cNvGrpSpPr/>
          <p:nvPr/>
        </p:nvGrpSpPr>
        <p:grpSpPr>
          <a:xfrm>
            <a:off x="4870450" y="433388"/>
            <a:ext cx="2095500" cy="588962"/>
            <a:chOff x="7791451" y="1360867"/>
            <a:chExt cx="2095500" cy="588962"/>
          </a:xfrm>
        </p:grpSpPr>
        <p:sp>
          <p:nvSpPr>
            <p:cNvPr id="27" name="任意多边形 7"/>
            <p:cNvSpPr/>
            <p:nvPr/>
          </p:nvSpPr>
          <p:spPr>
            <a:xfrm rot="5400000">
              <a:off x="7843839" y="1621217"/>
              <a:ext cx="328612" cy="328612"/>
            </a:xfrm>
            <a:custGeom>
              <a:avLst/>
              <a:gdLst>
                <a:gd name="connsiteX0" fmla="*/ 0 w 1030516"/>
                <a:gd name="connsiteY0" fmla="*/ 1030515 h 1030515"/>
                <a:gd name="connsiteX1" fmla="*/ 0 w 1030516"/>
                <a:gd name="connsiteY1" fmla="*/ 850515 h 1030515"/>
                <a:gd name="connsiteX2" fmla="*/ 850516 w 1030516"/>
                <a:gd name="connsiteY2" fmla="*/ 850515 h 1030515"/>
                <a:gd name="connsiteX3" fmla="*/ 850516 w 1030516"/>
                <a:gd name="connsiteY3" fmla="*/ 0 h 1030515"/>
                <a:gd name="connsiteX4" fmla="*/ 1030516 w 1030516"/>
                <a:gd name="connsiteY4" fmla="*/ 0 h 1030515"/>
                <a:gd name="connsiteX5" fmla="*/ 1030516 w 1030516"/>
                <a:gd name="connsiteY5" fmla="*/ 1030515 h 1030515"/>
                <a:gd name="connsiteX6" fmla="*/ 850516 w 1030516"/>
                <a:gd name="connsiteY6" fmla="*/ 1030515 h 1030515"/>
                <a:gd name="connsiteX7" fmla="*/ 850516 w 1030516"/>
                <a:gd name="connsiteY7" fmla="*/ 1030515 h 103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0516" h="1030515">
                  <a:moveTo>
                    <a:pt x="0" y="1030515"/>
                  </a:moveTo>
                  <a:lnTo>
                    <a:pt x="0" y="850515"/>
                  </a:lnTo>
                  <a:lnTo>
                    <a:pt x="850516" y="850515"/>
                  </a:lnTo>
                  <a:lnTo>
                    <a:pt x="850516" y="0"/>
                  </a:lnTo>
                  <a:lnTo>
                    <a:pt x="1030516" y="0"/>
                  </a:lnTo>
                  <a:lnTo>
                    <a:pt x="1030516" y="1030515"/>
                  </a:lnTo>
                  <a:lnTo>
                    <a:pt x="850516" y="1030515"/>
                  </a:lnTo>
                  <a:lnTo>
                    <a:pt x="850516" y="1030515"/>
                  </a:lnTo>
                  <a:close/>
                </a:path>
              </a:pathLst>
            </a:custGeom>
            <a:noFill/>
            <a:ln w="6350">
              <a:solidFill>
                <a:srgbClr val="301C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任意多边形 8"/>
            <p:cNvSpPr/>
            <p:nvPr/>
          </p:nvSpPr>
          <p:spPr>
            <a:xfrm rot="5400000" flipH="1" flipV="1">
              <a:off x="9505952" y="1360867"/>
              <a:ext cx="328612" cy="328613"/>
            </a:xfrm>
            <a:custGeom>
              <a:avLst/>
              <a:gdLst>
                <a:gd name="connsiteX0" fmla="*/ 0 w 1030516"/>
                <a:gd name="connsiteY0" fmla="*/ 1030515 h 1030515"/>
                <a:gd name="connsiteX1" fmla="*/ 0 w 1030516"/>
                <a:gd name="connsiteY1" fmla="*/ 850515 h 1030515"/>
                <a:gd name="connsiteX2" fmla="*/ 850516 w 1030516"/>
                <a:gd name="connsiteY2" fmla="*/ 850515 h 1030515"/>
                <a:gd name="connsiteX3" fmla="*/ 850516 w 1030516"/>
                <a:gd name="connsiteY3" fmla="*/ 0 h 1030515"/>
                <a:gd name="connsiteX4" fmla="*/ 1030516 w 1030516"/>
                <a:gd name="connsiteY4" fmla="*/ 0 h 1030515"/>
                <a:gd name="connsiteX5" fmla="*/ 1030516 w 1030516"/>
                <a:gd name="connsiteY5" fmla="*/ 1030515 h 1030515"/>
                <a:gd name="connsiteX6" fmla="*/ 850516 w 1030516"/>
                <a:gd name="connsiteY6" fmla="*/ 1030515 h 1030515"/>
                <a:gd name="connsiteX7" fmla="*/ 850516 w 1030516"/>
                <a:gd name="connsiteY7" fmla="*/ 1030515 h 103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0516" h="1030515">
                  <a:moveTo>
                    <a:pt x="0" y="1030515"/>
                  </a:moveTo>
                  <a:lnTo>
                    <a:pt x="0" y="850515"/>
                  </a:lnTo>
                  <a:lnTo>
                    <a:pt x="850516" y="850515"/>
                  </a:lnTo>
                  <a:lnTo>
                    <a:pt x="850516" y="0"/>
                  </a:lnTo>
                  <a:lnTo>
                    <a:pt x="1030516" y="0"/>
                  </a:lnTo>
                  <a:lnTo>
                    <a:pt x="1030516" y="1030515"/>
                  </a:lnTo>
                  <a:lnTo>
                    <a:pt x="850516" y="1030515"/>
                  </a:lnTo>
                  <a:lnTo>
                    <a:pt x="850516" y="1030515"/>
                  </a:lnTo>
                  <a:close/>
                </a:path>
              </a:pathLst>
            </a:custGeom>
            <a:noFill/>
            <a:ln w="6350">
              <a:solidFill>
                <a:srgbClr val="301C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809" name="文本框 13"/>
            <p:cNvSpPr txBox="1"/>
            <p:nvPr/>
          </p:nvSpPr>
          <p:spPr>
            <a:xfrm>
              <a:off x="7791451" y="1410079"/>
              <a:ext cx="2095500" cy="47561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1" hangingPunct="1"/>
              <a:r>
                <a:rPr lang="zh-CN" altLang="en-US" sz="2500" dirty="0">
                  <a:solidFill>
                    <a:srgbClr val="00000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导师简介</a:t>
              </a:r>
              <a:endParaRPr lang="zh-CN" altLang="en-US" sz="25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33803" name="组合 19"/>
          <p:cNvGrpSpPr/>
          <p:nvPr/>
        </p:nvGrpSpPr>
        <p:grpSpPr>
          <a:xfrm>
            <a:off x="1682750" y="763588"/>
            <a:ext cx="8529638" cy="0"/>
            <a:chOff x="1682374" y="764247"/>
            <a:chExt cx="8530772" cy="0"/>
          </a:xfrm>
        </p:grpSpPr>
        <p:cxnSp>
          <p:nvCxnSpPr>
            <p:cNvPr id="34" name="直接连接符 33"/>
            <p:cNvCxnSpPr/>
            <p:nvPr/>
          </p:nvCxnSpPr>
          <p:spPr>
            <a:xfrm>
              <a:off x="7644230" y="764247"/>
              <a:ext cx="25689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1682374" y="764247"/>
              <a:ext cx="25689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804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2988" y="1173163"/>
            <a:ext cx="1978025" cy="26368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矩形 15"/>
          <p:cNvSpPr/>
          <p:nvPr/>
        </p:nvSpPr>
        <p:spPr>
          <a:xfrm>
            <a:off x="2405063" y="3981450"/>
            <a:ext cx="1885950" cy="1120775"/>
          </a:xfrm>
          <a:prstGeom prst="rect">
            <a:avLst/>
          </a:prstGeom>
        </p:spPr>
        <p:txBody>
          <a:bodyPr lIns="34290" tIns="17145" rIns="34290" bIns="17145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张  桦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杭州电子科技大学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副教授   硕士生导师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747" name="矩形 16"/>
          <p:cNvSpPr/>
          <p:nvPr/>
        </p:nvSpPr>
        <p:spPr>
          <a:xfrm>
            <a:off x="5610225" y="1444625"/>
            <a:ext cx="4432300" cy="644525"/>
          </a:xfrm>
          <a:prstGeom prst="rect">
            <a:avLst/>
          </a:prstGeom>
          <a:noFill/>
          <a:ln w="9525">
            <a:noFill/>
          </a:ln>
        </p:spPr>
        <p:txBody>
          <a:bodyPr lIns="34290" tIns="17145" rIns="34290" bIns="17145">
            <a:spAutoFit/>
          </a:bodyPr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计算机学院党委副书记兼纪委书记；</a:t>
            </a: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中国计算机学会会员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748" name="组合 17"/>
          <p:cNvGrpSpPr/>
          <p:nvPr/>
        </p:nvGrpSpPr>
        <p:grpSpPr>
          <a:xfrm>
            <a:off x="4765675" y="2792413"/>
            <a:ext cx="542925" cy="652462"/>
            <a:chOff x="9709591" y="7423908"/>
            <a:chExt cx="914402" cy="1078880"/>
          </a:xfrm>
        </p:grpSpPr>
        <p:sp>
          <p:nvSpPr>
            <p:cNvPr id="19" name="六边形 18"/>
            <p:cNvSpPr/>
            <p:nvPr/>
          </p:nvSpPr>
          <p:spPr>
            <a:xfrm rot="5400000">
              <a:off x="9627353" y="7506146"/>
              <a:ext cx="1078880" cy="914402"/>
            </a:xfrm>
            <a:prstGeom prst="hexagon">
              <a:avLst/>
            </a:prstGeom>
            <a:solidFill>
              <a:srgbClr val="024C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31771" name="Picture 4" descr="C:\Users\Administrator\Desktop\桌面资料\戴\2017年南太湖\图标\项目.png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880901" y="7698446"/>
              <a:ext cx="546683" cy="496984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31749" name="矩形 20"/>
          <p:cNvSpPr/>
          <p:nvPr/>
        </p:nvSpPr>
        <p:spPr>
          <a:xfrm>
            <a:off x="5584825" y="2320925"/>
            <a:ext cx="4457700" cy="1924050"/>
          </a:xfrm>
          <a:prstGeom prst="rect">
            <a:avLst/>
          </a:prstGeom>
          <a:noFill/>
          <a:ln w="9525">
            <a:noFill/>
          </a:ln>
        </p:spPr>
        <p:txBody>
          <a:bodyPr lIns="34290" tIns="17145" rIns="34290" bIns="17145">
            <a:spAutoFit/>
          </a:bodyPr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主持国家自然科学基金面上科学基金项目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项，浙江省自然科学基金一般项目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项，浙江省重点研发项目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项，浙江省重点创新团队子课题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项，并以主要参与者的身份先后参加科技部国际科技合作项目、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863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课题子项目、浙江省重点研发项目、浙江省自然科学基金重点项目各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50" name="矩形 24"/>
          <p:cNvSpPr/>
          <p:nvPr/>
        </p:nvSpPr>
        <p:spPr>
          <a:xfrm>
            <a:off x="5610225" y="5676900"/>
            <a:ext cx="4432300" cy="644525"/>
          </a:xfrm>
          <a:prstGeom prst="rect">
            <a:avLst/>
          </a:prstGeom>
          <a:noFill/>
          <a:ln w="9525">
            <a:noFill/>
          </a:ln>
        </p:spPr>
        <p:txBody>
          <a:bodyPr lIns="34290" tIns="17145" rIns="34290" bIns="17145">
            <a:spAutoFit/>
          </a:bodyPr>
          <a:p>
            <a:pPr>
              <a:lnSpc>
                <a:spcPct val="130000"/>
              </a:lnSpc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拥有国家发明专利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余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在国内外一流期刊上发表论文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余篇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751" name="组合 29"/>
          <p:cNvGrpSpPr/>
          <p:nvPr/>
        </p:nvGrpSpPr>
        <p:grpSpPr>
          <a:xfrm>
            <a:off x="4760913" y="1466850"/>
            <a:ext cx="542925" cy="654050"/>
            <a:chOff x="10036189" y="3956617"/>
            <a:chExt cx="914402" cy="1078880"/>
          </a:xfrm>
        </p:grpSpPr>
        <p:sp>
          <p:nvSpPr>
            <p:cNvPr id="31" name="六边形 30"/>
            <p:cNvSpPr/>
            <p:nvPr/>
          </p:nvSpPr>
          <p:spPr>
            <a:xfrm rot="5400000">
              <a:off x="9953951" y="4038855"/>
              <a:ext cx="1078880" cy="914402"/>
            </a:xfrm>
            <a:prstGeom prst="hexagon">
              <a:avLst/>
            </a:prstGeom>
            <a:solidFill>
              <a:srgbClr val="9A1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31769" name="Picture 2" descr="F:\任务\戴\2017南太湖\图\图标\-荣誉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6336" y="4195306"/>
              <a:ext cx="650570" cy="650570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31752" name="组合 35"/>
          <p:cNvGrpSpPr/>
          <p:nvPr/>
        </p:nvGrpSpPr>
        <p:grpSpPr>
          <a:xfrm>
            <a:off x="4789488" y="4540250"/>
            <a:ext cx="542925" cy="652463"/>
            <a:chOff x="9709591" y="7423908"/>
            <a:chExt cx="914402" cy="1078880"/>
          </a:xfrm>
        </p:grpSpPr>
        <p:sp>
          <p:nvSpPr>
            <p:cNvPr id="37" name="六边形 36"/>
            <p:cNvSpPr/>
            <p:nvPr/>
          </p:nvSpPr>
          <p:spPr>
            <a:xfrm rot="5400000">
              <a:off x="9627352" y="7506147"/>
              <a:ext cx="1078880" cy="914402"/>
            </a:xfrm>
            <a:prstGeom prst="hexagon">
              <a:avLst/>
            </a:prstGeom>
            <a:solidFill>
              <a:srgbClr val="9A1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31767" name="Picture 4" descr="C:\Users\Administrator\Desktop\桌面资料\戴\2017年南太湖\图标\项目.png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880901" y="7698446"/>
              <a:ext cx="546683" cy="496984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31753" name="矩形 38"/>
          <p:cNvSpPr/>
          <p:nvPr/>
        </p:nvSpPr>
        <p:spPr>
          <a:xfrm>
            <a:off x="5584825" y="4683125"/>
            <a:ext cx="3867150" cy="323850"/>
          </a:xfrm>
          <a:prstGeom prst="rect">
            <a:avLst/>
          </a:prstGeom>
          <a:noFill/>
          <a:ln w="9525">
            <a:noFill/>
          </a:ln>
        </p:spPr>
        <p:txBody>
          <a:bodyPr lIns="34290" tIns="17145" rIns="34290" bIns="17145">
            <a:spAutoFit/>
          </a:bodyPr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浙江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省科学技术进步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等奖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75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163" y="5343525"/>
            <a:ext cx="1301750" cy="1201738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1755" name="组合 6"/>
          <p:cNvGrpSpPr/>
          <p:nvPr/>
        </p:nvGrpSpPr>
        <p:grpSpPr>
          <a:xfrm>
            <a:off x="4792663" y="5664200"/>
            <a:ext cx="542925" cy="652463"/>
            <a:chOff x="3376950" y="5664081"/>
            <a:chExt cx="543074" cy="652723"/>
          </a:xfrm>
        </p:grpSpPr>
        <p:sp>
          <p:nvSpPr>
            <p:cNvPr id="23" name="六边形 22"/>
            <p:cNvSpPr/>
            <p:nvPr/>
          </p:nvSpPr>
          <p:spPr>
            <a:xfrm rot="5400000">
              <a:off x="3322127" y="5718906"/>
              <a:ext cx="652723" cy="543074"/>
            </a:xfrm>
            <a:prstGeom prst="hexagon">
              <a:avLst/>
            </a:prstGeom>
            <a:solidFill>
              <a:srgbClr val="024C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31765" name="Picture 2" descr="C:\Users\sfy\Desktop\2018年6月本子\政府间港澳台重点专项-基于脑电的安全驾驶预警仿真平台关键技术研究\ppt\图\专利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77171" y="5819128"/>
              <a:ext cx="342631" cy="342631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31756" name="组合 6"/>
          <p:cNvGrpSpPr/>
          <p:nvPr/>
        </p:nvGrpSpPr>
        <p:grpSpPr>
          <a:xfrm>
            <a:off x="4870450" y="433388"/>
            <a:ext cx="2095500" cy="588962"/>
            <a:chOff x="7791451" y="1360867"/>
            <a:chExt cx="2095500" cy="588962"/>
          </a:xfrm>
        </p:grpSpPr>
        <p:sp>
          <p:nvSpPr>
            <p:cNvPr id="27" name="任意多边形 7"/>
            <p:cNvSpPr/>
            <p:nvPr/>
          </p:nvSpPr>
          <p:spPr>
            <a:xfrm rot="5400000">
              <a:off x="7843839" y="1621217"/>
              <a:ext cx="328612" cy="328612"/>
            </a:xfrm>
            <a:custGeom>
              <a:avLst/>
              <a:gdLst>
                <a:gd name="connsiteX0" fmla="*/ 0 w 1030516"/>
                <a:gd name="connsiteY0" fmla="*/ 1030515 h 1030515"/>
                <a:gd name="connsiteX1" fmla="*/ 0 w 1030516"/>
                <a:gd name="connsiteY1" fmla="*/ 850515 h 1030515"/>
                <a:gd name="connsiteX2" fmla="*/ 850516 w 1030516"/>
                <a:gd name="connsiteY2" fmla="*/ 850515 h 1030515"/>
                <a:gd name="connsiteX3" fmla="*/ 850516 w 1030516"/>
                <a:gd name="connsiteY3" fmla="*/ 0 h 1030515"/>
                <a:gd name="connsiteX4" fmla="*/ 1030516 w 1030516"/>
                <a:gd name="connsiteY4" fmla="*/ 0 h 1030515"/>
                <a:gd name="connsiteX5" fmla="*/ 1030516 w 1030516"/>
                <a:gd name="connsiteY5" fmla="*/ 1030515 h 1030515"/>
                <a:gd name="connsiteX6" fmla="*/ 850516 w 1030516"/>
                <a:gd name="connsiteY6" fmla="*/ 1030515 h 1030515"/>
                <a:gd name="connsiteX7" fmla="*/ 850516 w 1030516"/>
                <a:gd name="connsiteY7" fmla="*/ 1030515 h 103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0516" h="1030515">
                  <a:moveTo>
                    <a:pt x="0" y="1030515"/>
                  </a:moveTo>
                  <a:lnTo>
                    <a:pt x="0" y="850515"/>
                  </a:lnTo>
                  <a:lnTo>
                    <a:pt x="850516" y="850515"/>
                  </a:lnTo>
                  <a:lnTo>
                    <a:pt x="850516" y="0"/>
                  </a:lnTo>
                  <a:lnTo>
                    <a:pt x="1030516" y="0"/>
                  </a:lnTo>
                  <a:lnTo>
                    <a:pt x="1030516" y="1030515"/>
                  </a:lnTo>
                  <a:lnTo>
                    <a:pt x="850516" y="1030515"/>
                  </a:lnTo>
                  <a:lnTo>
                    <a:pt x="850516" y="1030515"/>
                  </a:lnTo>
                  <a:close/>
                </a:path>
              </a:pathLst>
            </a:custGeom>
            <a:noFill/>
            <a:ln w="6350">
              <a:solidFill>
                <a:srgbClr val="301C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任意多边形 8"/>
            <p:cNvSpPr/>
            <p:nvPr/>
          </p:nvSpPr>
          <p:spPr>
            <a:xfrm rot="5400000" flipH="1" flipV="1">
              <a:off x="9505952" y="1360867"/>
              <a:ext cx="328612" cy="328613"/>
            </a:xfrm>
            <a:custGeom>
              <a:avLst/>
              <a:gdLst>
                <a:gd name="connsiteX0" fmla="*/ 0 w 1030516"/>
                <a:gd name="connsiteY0" fmla="*/ 1030515 h 1030515"/>
                <a:gd name="connsiteX1" fmla="*/ 0 w 1030516"/>
                <a:gd name="connsiteY1" fmla="*/ 850515 h 1030515"/>
                <a:gd name="connsiteX2" fmla="*/ 850516 w 1030516"/>
                <a:gd name="connsiteY2" fmla="*/ 850515 h 1030515"/>
                <a:gd name="connsiteX3" fmla="*/ 850516 w 1030516"/>
                <a:gd name="connsiteY3" fmla="*/ 0 h 1030515"/>
                <a:gd name="connsiteX4" fmla="*/ 1030516 w 1030516"/>
                <a:gd name="connsiteY4" fmla="*/ 0 h 1030515"/>
                <a:gd name="connsiteX5" fmla="*/ 1030516 w 1030516"/>
                <a:gd name="connsiteY5" fmla="*/ 1030515 h 1030515"/>
                <a:gd name="connsiteX6" fmla="*/ 850516 w 1030516"/>
                <a:gd name="connsiteY6" fmla="*/ 1030515 h 1030515"/>
                <a:gd name="connsiteX7" fmla="*/ 850516 w 1030516"/>
                <a:gd name="connsiteY7" fmla="*/ 1030515 h 103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0516" h="1030515">
                  <a:moveTo>
                    <a:pt x="0" y="1030515"/>
                  </a:moveTo>
                  <a:lnTo>
                    <a:pt x="0" y="850515"/>
                  </a:lnTo>
                  <a:lnTo>
                    <a:pt x="850516" y="850515"/>
                  </a:lnTo>
                  <a:lnTo>
                    <a:pt x="850516" y="0"/>
                  </a:lnTo>
                  <a:lnTo>
                    <a:pt x="1030516" y="0"/>
                  </a:lnTo>
                  <a:lnTo>
                    <a:pt x="1030516" y="1030515"/>
                  </a:lnTo>
                  <a:lnTo>
                    <a:pt x="850516" y="1030515"/>
                  </a:lnTo>
                  <a:lnTo>
                    <a:pt x="850516" y="1030515"/>
                  </a:lnTo>
                  <a:close/>
                </a:path>
              </a:pathLst>
            </a:custGeom>
            <a:noFill/>
            <a:ln w="6350">
              <a:solidFill>
                <a:srgbClr val="301C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1763" name="文本框 13"/>
            <p:cNvSpPr txBox="1"/>
            <p:nvPr/>
          </p:nvSpPr>
          <p:spPr>
            <a:xfrm>
              <a:off x="7791451" y="1410079"/>
              <a:ext cx="2095500" cy="47561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1" hangingPunct="1"/>
              <a:r>
                <a:rPr lang="zh-CN" altLang="en-US" sz="2500" dirty="0">
                  <a:solidFill>
                    <a:srgbClr val="00000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导师简介</a:t>
              </a:r>
              <a:endParaRPr lang="zh-CN" altLang="en-US" sz="25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31757" name="组合 19"/>
          <p:cNvGrpSpPr/>
          <p:nvPr/>
        </p:nvGrpSpPr>
        <p:grpSpPr>
          <a:xfrm>
            <a:off x="1682750" y="763588"/>
            <a:ext cx="8529638" cy="0"/>
            <a:chOff x="1682374" y="764247"/>
            <a:chExt cx="8530772" cy="0"/>
          </a:xfrm>
        </p:grpSpPr>
        <p:cxnSp>
          <p:nvCxnSpPr>
            <p:cNvPr id="34" name="直接连接符 33"/>
            <p:cNvCxnSpPr/>
            <p:nvPr/>
          </p:nvCxnSpPr>
          <p:spPr>
            <a:xfrm>
              <a:off x="7644230" y="764247"/>
              <a:ext cx="25689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1682374" y="764247"/>
              <a:ext cx="25689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758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9488" y="1290638"/>
            <a:ext cx="2041525" cy="25257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矩形 15"/>
          <p:cNvSpPr/>
          <p:nvPr/>
        </p:nvSpPr>
        <p:spPr>
          <a:xfrm>
            <a:off x="2405063" y="3981450"/>
            <a:ext cx="1885950" cy="1120775"/>
          </a:xfrm>
          <a:prstGeom prst="rect">
            <a:avLst/>
          </a:prstGeom>
        </p:spPr>
        <p:txBody>
          <a:bodyPr lIns="34290" tIns="17145" rIns="34290" bIns="17145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吴以凡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杭州电子科技大学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副教授   硕士生导师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771" name="矩形 16"/>
          <p:cNvSpPr/>
          <p:nvPr/>
        </p:nvSpPr>
        <p:spPr>
          <a:xfrm>
            <a:off x="5610225" y="1444625"/>
            <a:ext cx="4432300" cy="323850"/>
          </a:xfrm>
          <a:prstGeom prst="rect">
            <a:avLst/>
          </a:prstGeom>
          <a:noFill/>
          <a:ln w="9525">
            <a:noFill/>
          </a:ln>
        </p:spPr>
        <p:txBody>
          <a:bodyPr lIns="34290" tIns="17145" rIns="34290" bIns="17145">
            <a:spAutoFit/>
          </a:bodyPr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中国计算机学会会员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772" name="组合 17"/>
          <p:cNvGrpSpPr/>
          <p:nvPr/>
        </p:nvGrpSpPr>
        <p:grpSpPr>
          <a:xfrm>
            <a:off x="4765675" y="3225800"/>
            <a:ext cx="542925" cy="652463"/>
            <a:chOff x="9709591" y="7423908"/>
            <a:chExt cx="914402" cy="1078880"/>
          </a:xfrm>
        </p:grpSpPr>
        <p:sp>
          <p:nvSpPr>
            <p:cNvPr id="19" name="六边形 18"/>
            <p:cNvSpPr/>
            <p:nvPr/>
          </p:nvSpPr>
          <p:spPr>
            <a:xfrm rot="5400000">
              <a:off x="9627352" y="7506147"/>
              <a:ext cx="1078880" cy="914402"/>
            </a:xfrm>
            <a:prstGeom prst="hexagon">
              <a:avLst/>
            </a:prstGeom>
            <a:solidFill>
              <a:srgbClr val="024C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32791" name="Picture 4" descr="C:\Users\Administrator\Desktop\桌面资料\戴\2017年南太湖\图标\项目.png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880901" y="7698446"/>
              <a:ext cx="546683" cy="496984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32773" name="矩形 20"/>
          <p:cNvSpPr/>
          <p:nvPr/>
        </p:nvSpPr>
        <p:spPr>
          <a:xfrm>
            <a:off x="5584825" y="2574925"/>
            <a:ext cx="4457700" cy="2244725"/>
          </a:xfrm>
          <a:prstGeom prst="rect">
            <a:avLst/>
          </a:prstGeom>
          <a:noFill/>
          <a:ln w="9525">
            <a:noFill/>
          </a:ln>
        </p:spPr>
        <p:txBody>
          <a:bodyPr lIns="34290" tIns="17145" rIns="34290" bIns="17145">
            <a:spAutoFit/>
          </a:bodyPr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主持国家自然科学基金青年科学基金项目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项，国防预研基金项目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项，浙江省重点创新团队子课题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项，并以主要参与者的身份先后参加了相关方向的多项科研项目（包括国家自然科学基金重大项目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项，国家自然科学基金联合基金项目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项，国家科技计划预备项目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863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课题子项目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项，欧盟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FP7STREP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项）。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774" name="矩形 24"/>
          <p:cNvSpPr/>
          <p:nvPr/>
        </p:nvSpPr>
        <p:spPr>
          <a:xfrm>
            <a:off x="5610225" y="5494338"/>
            <a:ext cx="4432300" cy="644525"/>
          </a:xfrm>
          <a:prstGeom prst="rect">
            <a:avLst/>
          </a:prstGeom>
          <a:noFill/>
          <a:ln w="9525">
            <a:noFill/>
          </a:ln>
        </p:spPr>
        <p:txBody>
          <a:bodyPr lIns="34290" tIns="17145" rIns="34290" bIns="17145">
            <a:spAutoFit/>
          </a:bodyPr>
          <a:p>
            <a:pPr>
              <a:lnSpc>
                <a:spcPct val="130000"/>
              </a:lnSpc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拥有国家发明专利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余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在国内外一流期刊上发表论文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余篇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775" name="组合 29"/>
          <p:cNvGrpSpPr/>
          <p:nvPr/>
        </p:nvGrpSpPr>
        <p:grpSpPr>
          <a:xfrm>
            <a:off x="4760913" y="1466850"/>
            <a:ext cx="542925" cy="654050"/>
            <a:chOff x="10036189" y="3956617"/>
            <a:chExt cx="914402" cy="1078880"/>
          </a:xfrm>
        </p:grpSpPr>
        <p:sp>
          <p:nvSpPr>
            <p:cNvPr id="31" name="六边形 30"/>
            <p:cNvSpPr/>
            <p:nvPr/>
          </p:nvSpPr>
          <p:spPr>
            <a:xfrm rot="5400000">
              <a:off x="9953951" y="4038855"/>
              <a:ext cx="1078880" cy="914402"/>
            </a:xfrm>
            <a:prstGeom prst="hexagon">
              <a:avLst/>
            </a:prstGeom>
            <a:solidFill>
              <a:srgbClr val="9A1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32789" name="Picture 2" descr="F:\任务\戴\2017南太湖\图\图标\-荣誉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6336" y="4195306"/>
              <a:ext cx="650570" cy="650570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32776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163" y="5343525"/>
            <a:ext cx="1301750" cy="1201738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2777" name="组合 6"/>
          <p:cNvGrpSpPr/>
          <p:nvPr/>
        </p:nvGrpSpPr>
        <p:grpSpPr>
          <a:xfrm>
            <a:off x="4792663" y="5497513"/>
            <a:ext cx="542925" cy="652462"/>
            <a:chOff x="3376950" y="5664081"/>
            <a:chExt cx="543074" cy="652723"/>
          </a:xfrm>
        </p:grpSpPr>
        <p:sp>
          <p:nvSpPr>
            <p:cNvPr id="23" name="六边形 22"/>
            <p:cNvSpPr/>
            <p:nvPr/>
          </p:nvSpPr>
          <p:spPr>
            <a:xfrm rot="5400000">
              <a:off x="3322127" y="5718905"/>
              <a:ext cx="652723" cy="543074"/>
            </a:xfrm>
            <a:prstGeom prst="hexagon">
              <a:avLst/>
            </a:prstGeom>
            <a:solidFill>
              <a:srgbClr val="024C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32787" name="Picture 2" descr="C:\Users\sfy\Desktop\2018年6月本子\政府间港澳台重点专项-基于脑电的安全驾驶预警仿真平台关键技术研究\ppt\图\专利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77171" y="5819128"/>
              <a:ext cx="342631" cy="342631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32778" name="组合 6"/>
          <p:cNvGrpSpPr/>
          <p:nvPr/>
        </p:nvGrpSpPr>
        <p:grpSpPr>
          <a:xfrm>
            <a:off x="4870450" y="433388"/>
            <a:ext cx="2095500" cy="588962"/>
            <a:chOff x="7791451" y="1360867"/>
            <a:chExt cx="2095500" cy="588962"/>
          </a:xfrm>
        </p:grpSpPr>
        <p:sp>
          <p:nvSpPr>
            <p:cNvPr id="27" name="任意多边形 7"/>
            <p:cNvSpPr/>
            <p:nvPr/>
          </p:nvSpPr>
          <p:spPr>
            <a:xfrm rot="5400000">
              <a:off x="7843839" y="1621217"/>
              <a:ext cx="328612" cy="328612"/>
            </a:xfrm>
            <a:custGeom>
              <a:avLst/>
              <a:gdLst>
                <a:gd name="connsiteX0" fmla="*/ 0 w 1030516"/>
                <a:gd name="connsiteY0" fmla="*/ 1030515 h 1030515"/>
                <a:gd name="connsiteX1" fmla="*/ 0 w 1030516"/>
                <a:gd name="connsiteY1" fmla="*/ 850515 h 1030515"/>
                <a:gd name="connsiteX2" fmla="*/ 850516 w 1030516"/>
                <a:gd name="connsiteY2" fmla="*/ 850515 h 1030515"/>
                <a:gd name="connsiteX3" fmla="*/ 850516 w 1030516"/>
                <a:gd name="connsiteY3" fmla="*/ 0 h 1030515"/>
                <a:gd name="connsiteX4" fmla="*/ 1030516 w 1030516"/>
                <a:gd name="connsiteY4" fmla="*/ 0 h 1030515"/>
                <a:gd name="connsiteX5" fmla="*/ 1030516 w 1030516"/>
                <a:gd name="connsiteY5" fmla="*/ 1030515 h 1030515"/>
                <a:gd name="connsiteX6" fmla="*/ 850516 w 1030516"/>
                <a:gd name="connsiteY6" fmla="*/ 1030515 h 1030515"/>
                <a:gd name="connsiteX7" fmla="*/ 850516 w 1030516"/>
                <a:gd name="connsiteY7" fmla="*/ 1030515 h 103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0516" h="1030515">
                  <a:moveTo>
                    <a:pt x="0" y="1030515"/>
                  </a:moveTo>
                  <a:lnTo>
                    <a:pt x="0" y="850515"/>
                  </a:lnTo>
                  <a:lnTo>
                    <a:pt x="850516" y="850515"/>
                  </a:lnTo>
                  <a:lnTo>
                    <a:pt x="850516" y="0"/>
                  </a:lnTo>
                  <a:lnTo>
                    <a:pt x="1030516" y="0"/>
                  </a:lnTo>
                  <a:lnTo>
                    <a:pt x="1030516" y="1030515"/>
                  </a:lnTo>
                  <a:lnTo>
                    <a:pt x="850516" y="1030515"/>
                  </a:lnTo>
                  <a:lnTo>
                    <a:pt x="850516" y="1030515"/>
                  </a:lnTo>
                  <a:close/>
                </a:path>
              </a:pathLst>
            </a:custGeom>
            <a:noFill/>
            <a:ln w="6350">
              <a:solidFill>
                <a:srgbClr val="301C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任意多边形 8"/>
            <p:cNvSpPr/>
            <p:nvPr/>
          </p:nvSpPr>
          <p:spPr>
            <a:xfrm rot="5400000" flipH="1" flipV="1">
              <a:off x="9505952" y="1360867"/>
              <a:ext cx="328612" cy="328613"/>
            </a:xfrm>
            <a:custGeom>
              <a:avLst/>
              <a:gdLst>
                <a:gd name="connsiteX0" fmla="*/ 0 w 1030516"/>
                <a:gd name="connsiteY0" fmla="*/ 1030515 h 1030515"/>
                <a:gd name="connsiteX1" fmla="*/ 0 w 1030516"/>
                <a:gd name="connsiteY1" fmla="*/ 850515 h 1030515"/>
                <a:gd name="connsiteX2" fmla="*/ 850516 w 1030516"/>
                <a:gd name="connsiteY2" fmla="*/ 850515 h 1030515"/>
                <a:gd name="connsiteX3" fmla="*/ 850516 w 1030516"/>
                <a:gd name="connsiteY3" fmla="*/ 0 h 1030515"/>
                <a:gd name="connsiteX4" fmla="*/ 1030516 w 1030516"/>
                <a:gd name="connsiteY4" fmla="*/ 0 h 1030515"/>
                <a:gd name="connsiteX5" fmla="*/ 1030516 w 1030516"/>
                <a:gd name="connsiteY5" fmla="*/ 1030515 h 1030515"/>
                <a:gd name="connsiteX6" fmla="*/ 850516 w 1030516"/>
                <a:gd name="connsiteY6" fmla="*/ 1030515 h 1030515"/>
                <a:gd name="connsiteX7" fmla="*/ 850516 w 1030516"/>
                <a:gd name="connsiteY7" fmla="*/ 1030515 h 103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0516" h="1030515">
                  <a:moveTo>
                    <a:pt x="0" y="1030515"/>
                  </a:moveTo>
                  <a:lnTo>
                    <a:pt x="0" y="850515"/>
                  </a:lnTo>
                  <a:lnTo>
                    <a:pt x="850516" y="850515"/>
                  </a:lnTo>
                  <a:lnTo>
                    <a:pt x="850516" y="0"/>
                  </a:lnTo>
                  <a:lnTo>
                    <a:pt x="1030516" y="0"/>
                  </a:lnTo>
                  <a:lnTo>
                    <a:pt x="1030516" y="1030515"/>
                  </a:lnTo>
                  <a:lnTo>
                    <a:pt x="850516" y="1030515"/>
                  </a:lnTo>
                  <a:lnTo>
                    <a:pt x="850516" y="1030515"/>
                  </a:lnTo>
                  <a:close/>
                </a:path>
              </a:pathLst>
            </a:custGeom>
            <a:noFill/>
            <a:ln w="6350">
              <a:solidFill>
                <a:srgbClr val="301C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785" name="文本框 13"/>
            <p:cNvSpPr txBox="1"/>
            <p:nvPr/>
          </p:nvSpPr>
          <p:spPr>
            <a:xfrm>
              <a:off x="7791451" y="1410079"/>
              <a:ext cx="2095500" cy="47561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1" hangingPunct="1"/>
              <a:r>
                <a:rPr lang="zh-CN" altLang="en-US" sz="2500" dirty="0">
                  <a:solidFill>
                    <a:srgbClr val="00000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导师简介</a:t>
              </a:r>
              <a:endParaRPr lang="zh-CN" altLang="en-US" sz="25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32779" name="组合 19"/>
          <p:cNvGrpSpPr/>
          <p:nvPr/>
        </p:nvGrpSpPr>
        <p:grpSpPr>
          <a:xfrm>
            <a:off x="1682750" y="763588"/>
            <a:ext cx="8529638" cy="0"/>
            <a:chOff x="1682374" y="764247"/>
            <a:chExt cx="8530772" cy="0"/>
          </a:xfrm>
        </p:grpSpPr>
        <p:cxnSp>
          <p:nvCxnSpPr>
            <p:cNvPr id="34" name="直接连接符 33"/>
            <p:cNvCxnSpPr/>
            <p:nvPr/>
          </p:nvCxnSpPr>
          <p:spPr>
            <a:xfrm>
              <a:off x="7644230" y="764247"/>
              <a:ext cx="25689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1682374" y="764247"/>
              <a:ext cx="25689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780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6638" y="1158875"/>
            <a:ext cx="2036762" cy="27241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8" name="文本框 9"/>
          <p:cNvSpPr txBox="1"/>
          <p:nvPr/>
        </p:nvSpPr>
        <p:spPr>
          <a:xfrm>
            <a:off x="4322763" y="590550"/>
            <a:ext cx="3546475" cy="708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/>
            <a:r>
              <a:rPr lang="en-US" altLang="zh-CN" sz="4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[  </a:t>
            </a:r>
            <a:r>
              <a:rPr lang="zh-CN" altLang="en-US" sz="4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平台  </a:t>
            </a:r>
            <a:r>
              <a:rPr lang="en-US" altLang="zh-CN" sz="4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]</a:t>
            </a:r>
            <a:endParaRPr lang="zh-CN" altLang="en-US" sz="40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34819" name="组合 17"/>
          <p:cNvGrpSpPr/>
          <p:nvPr/>
        </p:nvGrpSpPr>
        <p:grpSpPr>
          <a:xfrm>
            <a:off x="674688" y="2987675"/>
            <a:ext cx="890587" cy="1063625"/>
            <a:chOff x="5769910" y="2904565"/>
            <a:chExt cx="890494" cy="1063624"/>
          </a:xfrm>
        </p:grpSpPr>
        <p:grpSp>
          <p:nvGrpSpPr>
            <p:cNvPr id="34839" name="组合 14"/>
            <p:cNvGrpSpPr/>
            <p:nvPr/>
          </p:nvGrpSpPr>
          <p:grpSpPr>
            <a:xfrm>
              <a:off x="5769910" y="2904565"/>
              <a:ext cx="624541" cy="1063624"/>
              <a:chOff x="4438650" y="4155141"/>
              <a:chExt cx="624541" cy="1063624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4438650" y="4159904"/>
                <a:ext cx="62382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4438650" y="5212415"/>
                <a:ext cx="62382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>
                <a:off x="4440237" y="4155141"/>
                <a:ext cx="0" cy="106044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>
                <a:off x="5062472" y="4155141"/>
                <a:ext cx="0" cy="20161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>
                <a:off x="5059297" y="5017153"/>
                <a:ext cx="0" cy="20161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840" name="文本框 15"/>
            <p:cNvSpPr txBox="1"/>
            <p:nvPr/>
          </p:nvSpPr>
          <p:spPr>
            <a:xfrm>
              <a:off x="6082180" y="3020879"/>
              <a:ext cx="578224" cy="83099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1" hangingPunct="1"/>
              <a:r>
                <a:rPr lang="en-US" altLang="zh-CN" sz="4800" dirty="0">
                  <a:solidFill>
                    <a:srgbClr val="00000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A</a:t>
              </a:r>
              <a:endParaRPr lang="zh-CN" altLang="en-US" sz="48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34820" name="文本框 61"/>
          <p:cNvSpPr txBox="1"/>
          <p:nvPr/>
        </p:nvSpPr>
        <p:spPr>
          <a:xfrm>
            <a:off x="1533525" y="2551113"/>
            <a:ext cx="2233613" cy="2308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场地：</a:t>
            </a:r>
            <a:endParaRPr lang="en-US" altLang="zh-CN" sz="24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拥有四个实验室：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505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523 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325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505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共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400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多平方米。</a:t>
            </a:r>
            <a:endParaRPr lang="zh-CN" altLang="en-US" sz="20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34821" name="组合 28"/>
          <p:cNvGrpSpPr/>
          <p:nvPr/>
        </p:nvGrpSpPr>
        <p:grpSpPr>
          <a:xfrm>
            <a:off x="3949700" y="2990850"/>
            <a:ext cx="890588" cy="1063625"/>
            <a:chOff x="5769910" y="2904565"/>
            <a:chExt cx="890494" cy="1063624"/>
          </a:xfrm>
        </p:grpSpPr>
        <p:grpSp>
          <p:nvGrpSpPr>
            <p:cNvPr id="34832" name="组合 14"/>
            <p:cNvGrpSpPr/>
            <p:nvPr/>
          </p:nvGrpSpPr>
          <p:grpSpPr>
            <a:xfrm>
              <a:off x="5769910" y="2904565"/>
              <a:ext cx="624541" cy="1063624"/>
              <a:chOff x="4438650" y="4155141"/>
              <a:chExt cx="624541" cy="1063624"/>
            </a:xfrm>
          </p:grpSpPr>
          <p:cxnSp>
            <p:nvCxnSpPr>
              <p:cNvPr id="32" name="直接连接符 31"/>
              <p:cNvCxnSpPr/>
              <p:nvPr/>
            </p:nvCxnSpPr>
            <p:spPr>
              <a:xfrm>
                <a:off x="4438650" y="4159904"/>
                <a:ext cx="62382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4438650" y="5212415"/>
                <a:ext cx="62382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4440238" y="4155141"/>
                <a:ext cx="0" cy="106044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5062472" y="4155141"/>
                <a:ext cx="0" cy="20161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>
                <a:off x="5059297" y="5017153"/>
                <a:ext cx="0" cy="20161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833" name="文本框 15"/>
            <p:cNvSpPr txBox="1"/>
            <p:nvPr/>
          </p:nvSpPr>
          <p:spPr>
            <a:xfrm>
              <a:off x="6082180" y="3020879"/>
              <a:ext cx="578224" cy="83099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1" hangingPunct="1"/>
              <a:r>
                <a:rPr lang="en-US" altLang="zh-CN" sz="4800" dirty="0">
                  <a:solidFill>
                    <a:srgbClr val="00000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B</a:t>
              </a:r>
              <a:endParaRPr lang="zh-CN" altLang="en-US" sz="48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34822" name="文本框 61"/>
          <p:cNvSpPr txBox="1"/>
          <p:nvPr/>
        </p:nvSpPr>
        <p:spPr>
          <a:xfrm>
            <a:off x="4822825" y="2224088"/>
            <a:ext cx="2955925" cy="3232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设备：</a:t>
            </a:r>
            <a:endParaRPr lang="en-US" altLang="zh-CN" sz="24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实验设备包括：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r>
              <a:rPr lang="en-US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ThinkServer 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服务器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台，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r>
              <a:rPr lang="en-US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PointGrey 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相机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台，</a:t>
            </a:r>
            <a:r>
              <a:rPr lang="en-US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OPTITrack 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运动捕捉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台，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r>
              <a:rPr lang="en-US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RayTrik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光学相机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台，</a:t>
            </a:r>
            <a:r>
              <a:rPr lang="en-US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MikRoTroM Eosens 3CL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高速相机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台，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r>
              <a:rPr lang="en-US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TEXNAI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环物摄影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台，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各种嵌入式开发平台。</a:t>
            </a:r>
            <a:endParaRPr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34823" name="组合 39"/>
          <p:cNvGrpSpPr/>
          <p:nvPr/>
        </p:nvGrpSpPr>
        <p:grpSpPr>
          <a:xfrm>
            <a:off x="8020050" y="2979738"/>
            <a:ext cx="890588" cy="1063625"/>
            <a:chOff x="5769910" y="2904565"/>
            <a:chExt cx="890494" cy="1063624"/>
          </a:xfrm>
        </p:grpSpPr>
        <p:grpSp>
          <p:nvGrpSpPr>
            <p:cNvPr id="34825" name="组合 14"/>
            <p:cNvGrpSpPr/>
            <p:nvPr/>
          </p:nvGrpSpPr>
          <p:grpSpPr>
            <a:xfrm>
              <a:off x="5769910" y="2904565"/>
              <a:ext cx="624541" cy="1063624"/>
              <a:chOff x="4438650" y="4155141"/>
              <a:chExt cx="624541" cy="1063624"/>
            </a:xfrm>
          </p:grpSpPr>
          <p:cxnSp>
            <p:nvCxnSpPr>
              <p:cNvPr id="43" name="直接连接符 42"/>
              <p:cNvCxnSpPr/>
              <p:nvPr/>
            </p:nvCxnSpPr>
            <p:spPr>
              <a:xfrm>
                <a:off x="4438650" y="4159903"/>
                <a:ext cx="62382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>
                <a:off x="4438650" y="5212415"/>
                <a:ext cx="62382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>
                <a:off x="4440238" y="4155141"/>
                <a:ext cx="0" cy="106044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>
                <a:off x="5062472" y="4155141"/>
                <a:ext cx="0" cy="20161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5059297" y="5017152"/>
                <a:ext cx="0" cy="20161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826" name="文本框 15"/>
            <p:cNvSpPr txBox="1"/>
            <p:nvPr/>
          </p:nvSpPr>
          <p:spPr>
            <a:xfrm>
              <a:off x="6082180" y="3020879"/>
              <a:ext cx="578224" cy="83099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1" hangingPunct="1"/>
              <a:r>
                <a:rPr lang="en-US" altLang="zh-CN" sz="4800" dirty="0">
                  <a:solidFill>
                    <a:srgbClr val="00000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</a:t>
              </a:r>
              <a:endParaRPr lang="zh-CN" altLang="en-US" sz="48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34824" name="文本框 61"/>
          <p:cNvSpPr txBox="1"/>
          <p:nvPr/>
        </p:nvSpPr>
        <p:spPr>
          <a:xfrm>
            <a:off x="8934450" y="2684463"/>
            <a:ext cx="2393950" cy="16922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资产：</a:t>
            </a:r>
            <a:endParaRPr lang="en-US" altLang="zh-CN" sz="24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实验设备资产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1000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多万，为培养高层次人才提供良好基础设施。</a:t>
            </a:r>
            <a:endParaRPr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0445d19e-4784-4ad9-af11-e04970a6c2d1"/>
  <p:tag name="COMMONDATA" val="eyJoZGlkIjoiYjNlN2YwOTRkYTg2MmVkMTgxM2IwZWU4OGI1MzFkMDUifQ=="/>
</p:tagLst>
</file>

<file path=ppt/theme/theme1.xml><?xml version="1.0" encoding="utf-8"?>
<a:theme xmlns:a="http://schemas.openxmlformats.org/drawingml/2006/main" name="1_默认设计模板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微软雅黑 Light"/>
        <a:ea typeface="微软雅黑 Light"/>
        <a:cs typeface=""/>
      </a:majorFont>
      <a:minorFont>
        <a:latin typeface="微软雅黑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默认设计模板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微软雅黑 Light"/>
        <a:ea typeface="微软雅黑 Light"/>
        <a:cs typeface=""/>
      </a:majorFont>
      <a:minorFont>
        <a:latin typeface="微软雅黑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2325</Words>
  <Application>WPS 演示</Application>
  <PresentationFormat>宽屏</PresentationFormat>
  <Paragraphs>330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40" baseType="lpstr">
      <vt:lpstr>Arial</vt:lpstr>
      <vt:lpstr>宋体</vt:lpstr>
      <vt:lpstr>Wingdings</vt:lpstr>
      <vt:lpstr>微软雅黑 Light</vt:lpstr>
      <vt:lpstr>Calibri Light</vt:lpstr>
      <vt:lpstr>微软雅黑</vt:lpstr>
      <vt:lpstr>Arial Unicode MS</vt:lpstr>
      <vt:lpstr>Calibri</vt:lpstr>
      <vt:lpstr>Times New Roman</vt:lpstr>
      <vt:lpstr>楷体</vt:lpstr>
      <vt:lpstr>1_默认设计模板</vt:lpstr>
      <vt:lpstr>2_默认设计模板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俞海波</dc:creator>
  <cp:lastModifiedBy>yang</cp:lastModifiedBy>
  <cp:revision>89</cp:revision>
  <dcterms:created xsi:type="dcterms:W3CDTF">2015-03-14T03:32:00Z</dcterms:created>
  <dcterms:modified xsi:type="dcterms:W3CDTF">2023-02-21T07:36:15Z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2052-11.1.0.13012</vt:lpwstr>
  </property>
  <property fmtid="{D5CDD505-2E9C-101B-9397-08002B2CF9AE}" pid="3" name="ICV">
    <vt:lpwstr>E84A8E9F08364B7FBA2C4C3B09766AF4</vt:lpwstr>
  </property>
</Properties>
</file>